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7"/>
  </p:notesMasterIdLst>
  <p:sldIdLst>
    <p:sldId id="478" r:id="rId2"/>
    <p:sldId id="258" r:id="rId3"/>
    <p:sldId id="288" r:id="rId4"/>
    <p:sldId id="488" r:id="rId5"/>
    <p:sldId id="492" r:id="rId6"/>
    <p:sldId id="479" r:id="rId7"/>
    <p:sldId id="262" r:id="rId8"/>
    <p:sldId id="263" r:id="rId9"/>
    <p:sldId id="284" r:id="rId10"/>
    <p:sldId id="480" r:id="rId11"/>
    <p:sldId id="259" r:id="rId12"/>
    <p:sldId id="260" r:id="rId13"/>
    <p:sldId id="481" r:id="rId14"/>
    <p:sldId id="272" r:id="rId15"/>
    <p:sldId id="493" r:id="rId16"/>
    <p:sldId id="494" r:id="rId17"/>
    <p:sldId id="495" r:id="rId18"/>
    <p:sldId id="482" r:id="rId19"/>
    <p:sldId id="487" r:id="rId20"/>
    <p:sldId id="266" r:id="rId21"/>
    <p:sldId id="484" r:id="rId22"/>
    <p:sldId id="286" r:id="rId23"/>
    <p:sldId id="287" r:id="rId24"/>
    <p:sldId id="485" r:id="rId25"/>
    <p:sldId id="483" r:id="rId26"/>
    <p:sldId id="268" r:id="rId27"/>
    <p:sldId id="269" r:id="rId28"/>
    <p:sldId id="280" r:id="rId29"/>
    <p:sldId id="281" r:id="rId30"/>
    <p:sldId id="294" r:id="rId31"/>
    <p:sldId id="282" r:id="rId32"/>
    <p:sldId id="295" r:id="rId33"/>
    <p:sldId id="296" r:id="rId34"/>
    <p:sldId id="297" r:id="rId35"/>
    <p:sldId id="299" r:id="rId36"/>
    <p:sldId id="298" r:id="rId37"/>
    <p:sldId id="300" r:id="rId38"/>
    <p:sldId id="301" r:id="rId39"/>
    <p:sldId id="302" r:id="rId40"/>
    <p:sldId id="303" r:id="rId41"/>
    <p:sldId id="304" r:id="rId42"/>
    <p:sldId id="307" r:id="rId43"/>
    <p:sldId id="308" r:id="rId44"/>
    <p:sldId id="305" r:id="rId45"/>
    <p:sldId id="306" r:id="rId46"/>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ocabularyninja@yahoo.com" initials="v" lastIdx="1" clrIdx="0">
    <p:extLst>
      <p:ext uri="{19B8F6BF-5375-455C-9EA6-DF929625EA0E}">
        <p15:presenceInfo xmlns:p15="http://schemas.microsoft.com/office/powerpoint/2012/main" userId="2fa6320d1b3feb7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678"/>
  </p:normalViewPr>
  <p:slideViewPr>
    <p:cSldViewPr snapToGrid="0" snapToObjects="1">
      <p:cViewPr varScale="1">
        <p:scale>
          <a:sx n="71" d="100"/>
          <a:sy n="71" d="100"/>
        </p:scale>
        <p:origin x="1224" y="496"/>
      </p:cViewPr>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4-09T09:37:27.926" idx="1">
    <p:pos x="10" y="10"/>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250AC7-5F75-5540-A613-91DA69DEB59A}" type="datetimeFigureOut">
              <a:rPr lang="en-GB" smtClean="0"/>
              <a:t>12/05/2025</a:t>
            </a:fld>
            <a:endParaRPr lang="en-GB"/>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BA24CF-DEC8-CC4A-A654-D894121BEFDB}" type="slidenum">
              <a:rPr lang="en-GB" smtClean="0"/>
              <a:t>‹#›</a:t>
            </a:fld>
            <a:endParaRPr lang="en-GB"/>
          </a:p>
        </p:txBody>
      </p:sp>
    </p:spTree>
    <p:extLst>
      <p:ext uri="{BB962C8B-B14F-4D97-AF65-F5344CB8AC3E}">
        <p14:creationId xmlns:p14="http://schemas.microsoft.com/office/powerpoint/2010/main" val="3152687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37</a:t>
            </a:fld>
            <a:endParaRPr lang="en-GB"/>
          </a:p>
        </p:txBody>
      </p:sp>
    </p:spTree>
    <p:extLst>
      <p:ext uri="{BB962C8B-B14F-4D97-AF65-F5344CB8AC3E}">
        <p14:creationId xmlns:p14="http://schemas.microsoft.com/office/powerpoint/2010/main" val="1043104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38</a:t>
            </a:fld>
            <a:endParaRPr lang="en-GB"/>
          </a:p>
        </p:txBody>
      </p:sp>
    </p:spTree>
    <p:extLst>
      <p:ext uri="{BB962C8B-B14F-4D97-AF65-F5344CB8AC3E}">
        <p14:creationId xmlns:p14="http://schemas.microsoft.com/office/powerpoint/2010/main" val="3694303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39</a:t>
            </a:fld>
            <a:endParaRPr lang="en-GB"/>
          </a:p>
        </p:txBody>
      </p:sp>
    </p:spTree>
    <p:extLst>
      <p:ext uri="{BB962C8B-B14F-4D97-AF65-F5344CB8AC3E}">
        <p14:creationId xmlns:p14="http://schemas.microsoft.com/office/powerpoint/2010/main" val="2703116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40</a:t>
            </a:fld>
            <a:endParaRPr lang="en-GB"/>
          </a:p>
        </p:txBody>
      </p:sp>
    </p:spTree>
    <p:extLst>
      <p:ext uri="{BB962C8B-B14F-4D97-AF65-F5344CB8AC3E}">
        <p14:creationId xmlns:p14="http://schemas.microsoft.com/office/powerpoint/2010/main" val="3212051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41</a:t>
            </a:fld>
            <a:endParaRPr lang="en-GB"/>
          </a:p>
        </p:txBody>
      </p:sp>
    </p:spTree>
    <p:extLst>
      <p:ext uri="{BB962C8B-B14F-4D97-AF65-F5344CB8AC3E}">
        <p14:creationId xmlns:p14="http://schemas.microsoft.com/office/powerpoint/2010/main" val="2922341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42</a:t>
            </a:fld>
            <a:endParaRPr lang="en-GB"/>
          </a:p>
        </p:txBody>
      </p:sp>
    </p:spTree>
    <p:extLst>
      <p:ext uri="{BB962C8B-B14F-4D97-AF65-F5344CB8AC3E}">
        <p14:creationId xmlns:p14="http://schemas.microsoft.com/office/powerpoint/2010/main" val="259024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43</a:t>
            </a:fld>
            <a:endParaRPr lang="en-GB"/>
          </a:p>
        </p:txBody>
      </p:sp>
    </p:spTree>
    <p:extLst>
      <p:ext uri="{BB962C8B-B14F-4D97-AF65-F5344CB8AC3E}">
        <p14:creationId xmlns:p14="http://schemas.microsoft.com/office/powerpoint/2010/main" val="1578332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44</a:t>
            </a:fld>
            <a:endParaRPr lang="en-GB"/>
          </a:p>
        </p:txBody>
      </p:sp>
    </p:spTree>
    <p:extLst>
      <p:ext uri="{BB962C8B-B14F-4D97-AF65-F5344CB8AC3E}">
        <p14:creationId xmlns:p14="http://schemas.microsoft.com/office/powerpoint/2010/main" val="94734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45</a:t>
            </a:fld>
            <a:endParaRPr lang="en-GB"/>
          </a:p>
        </p:txBody>
      </p:sp>
    </p:spTree>
    <p:extLst>
      <p:ext uri="{BB962C8B-B14F-4D97-AF65-F5344CB8AC3E}">
        <p14:creationId xmlns:p14="http://schemas.microsoft.com/office/powerpoint/2010/main" val="3263425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69705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097122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399590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85606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522483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4082454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GB"/>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65201B88-E07E-FF42-BF97-3978ED562A37}" type="datetimeFigureOut">
              <a:rPr lang="en-GB" smtClean="0"/>
              <a:t>12/05/2025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773605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65201B88-E07E-FF42-BF97-3978ED562A37}" type="datetimeFigureOut">
              <a:rPr lang="en-GB" smtClean="0"/>
              <a:t>12/05/2025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14978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201B88-E07E-FF42-BF97-3978ED562A37}" type="datetimeFigureOut">
              <a:rPr lang="en-GB" smtClean="0"/>
              <a:t>12/05/2025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50564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633871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26850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65201B88-E07E-FF42-BF97-3978ED562A37}" type="datetimeFigureOut">
              <a:rPr lang="en-GB" smtClean="0"/>
              <a:t>12/05/2025</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E89445D4-2D4A-4844-A1C1-31B56C412CBA}" type="slidenum">
              <a:rPr lang="en-GB" smtClean="0"/>
              <a:t>‹#›</a:t>
            </a:fld>
            <a:endParaRPr lang="en-GB"/>
          </a:p>
        </p:txBody>
      </p:sp>
    </p:spTree>
    <p:extLst>
      <p:ext uri="{BB962C8B-B14F-4D97-AF65-F5344CB8AC3E}">
        <p14:creationId xmlns:p14="http://schemas.microsoft.com/office/powerpoint/2010/main" val="2522984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tiff"/><Relationship Id="rId3" Type="http://schemas.openxmlformats.org/officeDocument/2006/relationships/image" Target="../media/image5.tiff"/><Relationship Id="rId7" Type="http://schemas.openxmlformats.org/officeDocument/2006/relationships/image" Target="../media/image9.png"/><Relationship Id="rId12" Type="http://schemas.openxmlformats.org/officeDocument/2006/relationships/image" Target="../media/image14.tiff"/><Relationship Id="rId2" Type="http://schemas.openxmlformats.org/officeDocument/2006/relationships/image" Target="../media/image4.tiff"/><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tiff"/><Relationship Id="rId5" Type="http://schemas.openxmlformats.org/officeDocument/2006/relationships/image" Target="../media/image7.tiff"/><Relationship Id="rId10" Type="http://schemas.openxmlformats.org/officeDocument/2006/relationships/image" Target="../media/image12.tiff"/><Relationship Id="rId4" Type="http://schemas.openxmlformats.org/officeDocument/2006/relationships/image" Target="../media/image6.tiff"/><Relationship Id="rId9" Type="http://schemas.openxmlformats.org/officeDocument/2006/relationships/image" Target="../media/image11.tiff"/></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86" y="3441136"/>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142640" y="3709795"/>
            <a:ext cx="6572694" cy="138499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Year 4 -</a:t>
            </a:r>
            <a:r>
              <a:rPr kumimoji="0" lang="en-US" sz="44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Spring </a:t>
            </a:r>
            <a:r>
              <a:rPr lang="en-US" sz="4000" b="1" dirty="0">
                <a:ln>
                  <a:solidFill>
                    <a:sysClr val="windowText" lastClr="000000"/>
                  </a:solidFill>
                </a:ln>
                <a:solidFill>
                  <a:prstClr val="white"/>
                </a:solidFill>
                <a:latin typeface="Gill Sans SemiBold" panose="020B0502020104020203" pitchFamily="34" charset="-79"/>
                <a:ea typeface="Hiragino Kaku Gothic Std W8" panose="020B0800000000000000" pitchFamily="34" charset="-128"/>
                <a:cs typeface="Gill Sans SemiBold" panose="020B0502020104020203" pitchFamily="34" charset="-79"/>
              </a:rPr>
              <a:t>2</a:t>
            </a: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 – Week 4</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solidFill>
                    <a:sysClr val="windowText" lastClr="000000"/>
                  </a:solidFill>
                </a:ln>
                <a:solidFill>
                  <a:prstClr val="white"/>
                </a:solidFill>
                <a:effectLst/>
                <a:uLnTx/>
                <a:uFillTx/>
                <a:latin typeface="Gill Sans SemiBold" panose="020B0502020104020203" pitchFamily="34" charset="-79"/>
                <a:ea typeface="Hiragino Kaku Gothic Std W8" panose="020B0800000000000000" pitchFamily="34" charset="-128"/>
                <a:cs typeface="Gill Sans SemiBold" panose="020B0502020104020203" pitchFamily="34" charset="-79"/>
              </a:rPr>
              <a:t>Resource Pack</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7" name="TextBox 6">
            <a:extLst>
              <a:ext uri="{FF2B5EF4-FFF2-40B4-BE49-F238E27FC236}">
                <a16:creationId xmlns:a16="http://schemas.microsoft.com/office/drawing/2014/main" id="{F46D1F9C-54ED-6BDE-C659-372CCC11D397}"/>
              </a:ext>
            </a:extLst>
          </p:cNvPr>
          <p:cNvSpPr txBox="1"/>
          <p:nvPr/>
        </p:nvSpPr>
        <p:spPr>
          <a:xfrm>
            <a:off x="285306" y="5756156"/>
            <a:ext cx="6287365" cy="2985433"/>
          </a:xfrm>
          <a:prstGeom prst="rect">
            <a:avLst/>
          </a:prstGeom>
          <a:noFill/>
        </p:spPr>
        <p:txBody>
          <a:bodyPr wrap="square" rtlCol="0">
            <a:spAutoFit/>
          </a:bodyPr>
          <a:lstStyle/>
          <a:p>
            <a:pPr algn="ctr"/>
            <a:r>
              <a:rPr lang="en-US" sz="4000" b="1" u="sng" dirty="0">
                <a:latin typeface="Gill Sans SemiBold" panose="020B0502020104020203" pitchFamily="34" charset="-79"/>
                <a:ea typeface="Hiragino Kaku Gothic Std W8" panose="020B0800000000000000" pitchFamily="34" charset="-128"/>
                <a:cs typeface="Gill Sans SemiBold" panose="020B0502020104020203" pitchFamily="34" charset="-79"/>
              </a:rPr>
              <a:t>Spelling Rule:</a:t>
            </a:r>
          </a:p>
          <a:p>
            <a:pPr algn="ctr"/>
            <a:r>
              <a:rPr lang="en-US" sz="3600" b="1" dirty="0">
                <a:latin typeface="Gill Sans SemiBold" panose="020B0502020104020203" pitchFamily="34" charset="-79"/>
                <a:ea typeface="Hiragino Kaku Gothic Std W8" panose="020B0800000000000000" pitchFamily="34" charset="-128"/>
                <a:cs typeface="Gill Sans SemiBold" panose="020B0502020104020203" pitchFamily="34" charset="-79"/>
              </a:rPr>
              <a:t>Endings which sound like /</a:t>
            </a:r>
            <a:r>
              <a:rPr lang="en-US" sz="3600" b="1" dirty="0" err="1">
                <a:latin typeface="Gill Sans SemiBold" panose="020B0502020104020203" pitchFamily="34" charset="-79"/>
                <a:ea typeface="Hiragino Kaku Gothic Std W8" panose="020B0800000000000000" pitchFamily="34" charset="-128"/>
                <a:cs typeface="Gill Sans SemiBold" panose="020B0502020104020203" pitchFamily="34" charset="-79"/>
              </a:rPr>
              <a:t>ʃən</a:t>
            </a:r>
            <a:r>
              <a:rPr lang="en-US" sz="3600" b="1" dirty="0">
                <a:latin typeface="Gill Sans SemiBold" panose="020B0502020104020203" pitchFamily="34" charset="-79"/>
                <a:ea typeface="Hiragino Kaku Gothic Std W8" panose="020B0800000000000000" pitchFamily="34" charset="-128"/>
                <a:cs typeface="Gill Sans SemiBold" panose="020B0502020104020203" pitchFamily="34" charset="-79"/>
              </a:rPr>
              <a:t>/, spelt –</a:t>
            </a:r>
            <a:r>
              <a:rPr lang="en-US" sz="3600" b="1" dirty="0" err="1">
                <a:latin typeface="Gill Sans SemiBold" panose="020B0502020104020203" pitchFamily="34" charset="-79"/>
                <a:ea typeface="Hiragino Kaku Gothic Std W8" panose="020B0800000000000000" pitchFamily="34" charset="-128"/>
                <a:cs typeface="Gill Sans SemiBold" panose="020B0502020104020203" pitchFamily="34" charset="-79"/>
              </a:rPr>
              <a:t>tion</a:t>
            </a:r>
            <a:r>
              <a:rPr lang="en-US" sz="3600" b="1" dirty="0">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lang="en-US" sz="3600" b="1" dirty="0" err="1">
                <a:latin typeface="Gill Sans SemiBold" panose="020B0502020104020203" pitchFamily="34" charset="-79"/>
                <a:ea typeface="Hiragino Kaku Gothic Std W8" panose="020B0800000000000000" pitchFamily="34" charset="-128"/>
                <a:cs typeface="Gill Sans SemiBold" panose="020B0502020104020203" pitchFamily="34" charset="-79"/>
              </a:rPr>
              <a:t>sion</a:t>
            </a:r>
            <a:r>
              <a:rPr lang="en-US" sz="3600" b="1" dirty="0">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lang="en-US" sz="3600" b="1" dirty="0" err="1">
                <a:latin typeface="Gill Sans SemiBold" panose="020B0502020104020203" pitchFamily="34" charset="-79"/>
                <a:ea typeface="Hiragino Kaku Gothic Std W8" panose="020B0800000000000000" pitchFamily="34" charset="-128"/>
                <a:cs typeface="Gill Sans SemiBold" panose="020B0502020104020203" pitchFamily="34" charset="-79"/>
              </a:rPr>
              <a:t>ssion</a:t>
            </a:r>
            <a:r>
              <a:rPr lang="en-US" sz="3600" b="1" dirty="0">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lang="en-US" sz="3600" b="1" dirty="0" err="1">
                <a:latin typeface="Gill Sans SemiBold" panose="020B0502020104020203" pitchFamily="34" charset="-79"/>
                <a:ea typeface="Hiragino Kaku Gothic Std W8" panose="020B0800000000000000" pitchFamily="34" charset="-128"/>
                <a:cs typeface="Gill Sans SemiBold" panose="020B0502020104020203" pitchFamily="34" charset="-79"/>
              </a:rPr>
              <a:t>cian</a:t>
            </a:r>
            <a:endParaRPr lang="en-US" sz="36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a:p>
            <a:pPr algn="ctr"/>
            <a:endPar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82639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480227"/>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568945"/>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PRINTABLE CARDS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23057611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3913854755"/>
              </p:ext>
            </p:extLst>
          </p:nvPr>
        </p:nvGraphicFramePr>
        <p:xfrm>
          <a:off x="228599" y="208721"/>
          <a:ext cx="6410738" cy="947199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GB" sz="4000" b="1" i="0" dirty="0">
                          <a:solidFill>
                            <a:srgbClr val="000000"/>
                          </a:solidFill>
                          <a:effectLst/>
                          <a:latin typeface="Gill Sans MT" panose="020B0502020104020203" pitchFamily="34" charset="0"/>
                        </a:rPr>
                        <a:t>inven</a:t>
                      </a:r>
                      <a:r>
                        <a:rPr lang="en-GB" sz="4000" b="1" i="0" dirty="0">
                          <a:solidFill>
                            <a:srgbClr val="FF0000"/>
                          </a:solidFill>
                          <a:effectLst/>
                          <a:latin typeface="Gill Sans MT" panose="020B0502020104020203" pitchFamily="34" charset="0"/>
                        </a:rPr>
                        <a:t>tion</a:t>
                      </a:r>
                      <a:endParaRPr lang="en-GB" sz="40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000" b="1" i="0" dirty="0">
                          <a:solidFill>
                            <a:srgbClr val="000000"/>
                          </a:solidFill>
                          <a:effectLst/>
                          <a:latin typeface="Gill Sans MT" panose="020B0502020104020203" pitchFamily="34" charset="0"/>
                        </a:rPr>
                        <a:t>expan</a:t>
                      </a:r>
                      <a:r>
                        <a:rPr lang="en-GB" sz="4000" b="1" i="0" dirty="0">
                          <a:solidFill>
                            <a:srgbClr val="0070C0"/>
                          </a:solidFill>
                          <a:effectLst/>
                          <a:latin typeface="Gill Sans MT" panose="020B0502020104020203" pitchFamily="34" charset="0"/>
                        </a:rPr>
                        <a:t>sion</a:t>
                      </a:r>
                      <a:endParaRPr lang="en-GB" sz="4000" b="1" dirty="0">
                        <a:solidFill>
                          <a:srgbClr val="0070C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7705051"/>
                  </a:ext>
                </a:extLst>
              </a:tr>
              <a:tr h="1578665">
                <a:tc>
                  <a:txBody>
                    <a:bodyPr/>
                    <a:lstStyle/>
                    <a:p>
                      <a:pPr algn="ctr"/>
                      <a:r>
                        <a:rPr lang="en-GB" sz="4000" b="1" i="0" dirty="0">
                          <a:solidFill>
                            <a:srgbClr val="000000"/>
                          </a:solidFill>
                          <a:effectLst/>
                          <a:latin typeface="Gill Sans MT" panose="020B0502020104020203" pitchFamily="34" charset="0"/>
                        </a:rPr>
                        <a:t>hesita</a:t>
                      </a:r>
                      <a:r>
                        <a:rPr lang="en-GB" sz="4000" b="1" i="0" dirty="0">
                          <a:solidFill>
                            <a:srgbClr val="FF0000"/>
                          </a:solidFill>
                          <a:effectLst/>
                          <a:latin typeface="Gill Sans MT" panose="020B0502020104020203" pitchFamily="34" charset="0"/>
                        </a:rPr>
                        <a:t>tion</a:t>
                      </a:r>
                      <a:endParaRPr lang="en-GB" sz="40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000" b="1" i="0" dirty="0">
                          <a:solidFill>
                            <a:srgbClr val="000000"/>
                          </a:solidFill>
                          <a:effectLst/>
                          <a:latin typeface="Gill Sans MT" panose="020B0502020104020203" pitchFamily="34" charset="0"/>
                        </a:rPr>
                        <a:t>ten</a:t>
                      </a:r>
                      <a:r>
                        <a:rPr lang="en-GB" sz="4000" b="1" i="0" dirty="0">
                          <a:solidFill>
                            <a:srgbClr val="0070C0"/>
                          </a:solidFill>
                          <a:effectLst/>
                          <a:latin typeface="Gill Sans MT" panose="020B0502020104020203" pitchFamily="34" charset="0"/>
                        </a:rPr>
                        <a:t>sion</a:t>
                      </a:r>
                      <a:endParaRPr lang="en-GB" sz="4000" b="1" dirty="0">
                        <a:solidFill>
                          <a:srgbClr val="0070C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6193373"/>
                  </a:ext>
                </a:extLst>
              </a:tr>
              <a:tr h="1578665">
                <a:tc>
                  <a:txBody>
                    <a:bodyPr/>
                    <a:lstStyle/>
                    <a:p>
                      <a:pPr algn="ctr"/>
                      <a:r>
                        <a:rPr lang="en-GB" sz="4000" b="1" i="0" dirty="0">
                          <a:solidFill>
                            <a:srgbClr val="000000"/>
                          </a:solidFill>
                          <a:effectLst/>
                          <a:latin typeface="Gill Sans MT" panose="020B0502020104020203" pitchFamily="34" charset="0"/>
                        </a:rPr>
                        <a:t>injec</a:t>
                      </a:r>
                      <a:r>
                        <a:rPr lang="en-GB" sz="4000" b="1" i="0" dirty="0">
                          <a:solidFill>
                            <a:srgbClr val="FF0000"/>
                          </a:solidFill>
                          <a:effectLst/>
                          <a:latin typeface="Gill Sans MT" panose="020B0502020104020203" pitchFamily="34" charset="0"/>
                        </a:rPr>
                        <a:t>tion</a:t>
                      </a:r>
                      <a:endParaRPr lang="en-GB" sz="40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000" b="1" i="0" dirty="0">
                          <a:solidFill>
                            <a:srgbClr val="000000"/>
                          </a:solidFill>
                          <a:effectLst/>
                          <a:latin typeface="Gill Sans MT" panose="020B0502020104020203" pitchFamily="34" charset="0"/>
                        </a:rPr>
                        <a:t>exten</a:t>
                      </a:r>
                      <a:r>
                        <a:rPr lang="en-GB" sz="4000" b="1" i="0" dirty="0">
                          <a:solidFill>
                            <a:srgbClr val="0070C0"/>
                          </a:solidFill>
                          <a:effectLst/>
                          <a:latin typeface="Gill Sans MT" panose="020B0502020104020203" pitchFamily="34" charset="0"/>
                        </a:rPr>
                        <a:t>sion</a:t>
                      </a:r>
                      <a:endParaRPr lang="en-GB" sz="4000" b="1" dirty="0">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400406"/>
                  </a:ext>
                </a:extLst>
              </a:tr>
              <a:tr h="1578665">
                <a:tc>
                  <a:txBody>
                    <a:bodyPr/>
                    <a:lstStyle/>
                    <a:p>
                      <a:pPr algn="ctr"/>
                      <a:r>
                        <a:rPr lang="en-GB" sz="4000" b="1" i="0" dirty="0">
                          <a:solidFill>
                            <a:srgbClr val="000000"/>
                          </a:solidFill>
                          <a:effectLst/>
                          <a:latin typeface="Gill Sans MT" panose="020B0502020104020203" pitchFamily="34" charset="0"/>
                        </a:rPr>
                        <a:t>comple</a:t>
                      </a:r>
                      <a:r>
                        <a:rPr lang="en-GB" sz="4000" b="1" i="0" dirty="0">
                          <a:solidFill>
                            <a:srgbClr val="FF0000"/>
                          </a:solidFill>
                          <a:effectLst/>
                          <a:latin typeface="Gill Sans MT" panose="020B0502020104020203" pitchFamily="34" charset="0"/>
                        </a:rPr>
                        <a:t>tion</a:t>
                      </a:r>
                      <a:endParaRPr lang="en-GB" sz="40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000" b="1" i="0" dirty="0">
                          <a:solidFill>
                            <a:srgbClr val="000000"/>
                          </a:solidFill>
                          <a:effectLst/>
                          <a:latin typeface="Gill Sans MT" panose="020B0502020104020203" pitchFamily="34" charset="0"/>
                        </a:rPr>
                        <a:t>deci</a:t>
                      </a:r>
                      <a:r>
                        <a:rPr lang="en-GB" sz="4000" b="1" i="0" dirty="0">
                          <a:solidFill>
                            <a:srgbClr val="0070C0"/>
                          </a:solidFill>
                          <a:effectLst/>
                          <a:latin typeface="Gill Sans MT" panose="020B0502020104020203" pitchFamily="34" charset="0"/>
                        </a:rPr>
                        <a:t>sion</a:t>
                      </a:r>
                      <a:endParaRPr lang="en-GB" sz="4000" b="1" dirty="0">
                        <a:solidFill>
                          <a:srgbClr val="0070C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77378112"/>
                  </a:ext>
                </a:extLst>
              </a:tr>
              <a:tr h="1578665">
                <a:tc>
                  <a:txBody>
                    <a:bodyPr/>
                    <a:lstStyle/>
                    <a:p>
                      <a:pPr algn="ctr"/>
                      <a:r>
                        <a:rPr lang="en-GB" sz="4000" b="1" i="0" dirty="0">
                          <a:solidFill>
                            <a:srgbClr val="000000"/>
                          </a:solidFill>
                          <a:effectLst/>
                          <a:latin typeface="Gill Sans MT" panose="020B0502020104020203" pitchFamily="34" charset="0"/>
                        </a:rPr>
                        <a:t>ac</a:t>
                      </a:r>
                      <a:r>
                        <a:rPr lang="en-GB" sz="4000" b="1" i="0" dirty="0">
                          <a:solidFill>
                            <a:srgbClr val="FF0000"/>
                          </a:solidFill>
                          <a:effectLst/>
                          <a:latin typeface="Gill Sans MT" panose="020B0502020104020203" pitchFamily="34" charset="0"/>
                        </a:rPr>
                        <a:t>tion</a:t>
                      </a:r>
                      <a:endParaRPr lang="en-GB" sz="4000" b="1" dirty="0">
                        <a:solidFill>
                          <a:srgbClr val="0070C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000" b="1" i="0" dirty="0">
                          <a:solidFill>
                            <a:srgbClr val="000000"/>
                          </a:solidFill>
                          <a:effectLst/>
                          <a:latin typeface="Gill Sans MT" panose="020B0502020104020203" pitchFamily="34" charset="0"/>
                        </a:rPr>
                        <a:t>divi</a:t>
                      </a:r>
                      <a:r>
                        <a:rPr lang="en-GB" sz="4000" b="1" i="0" dirty="0">
                          <a:solidFill>
                            <a:srgbClr val="0070C0"/>
                          </a:solidFill>
                          <a:effectLst/>
                          <a:latin typeface="Gill Sans MT" panose="020B0502020104020203" pitchFamily="34" charset="0"/>
                        </a:rPr>
                        <a:t>sion</a:t>
                      </a:r>
                      <a:endParaRPr lang="en-GB" sz="4000" b="1" dirty="0">
                        <a:solidFill>
                          <a:srgbClr val="0070C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66061989"/>
                  </a:ext>
                </a:extLst>
              </a:tr>
              <a:tr h="1578665">
                <a:tc>
                  <a:txBody>
                    <a:bodyPr/>
                    <a:lstStyle/>
                    <a:p>
                      <a:pPr algn="ctr"/>
                      <a:r>
                        <a:rPr lang="en-GB" sz="3200" b="1" i="0" dirty="0">
                          <a:solidFill>
                            <a:srgbClr val="000000"/>
                          </a:solidFill>
                          <a:effectLst/>
                          <a:latin typeface="Gill Sans MT" panose="020B0502020104020203" pitchFamily="34" charset="0"/>
                        </a:rPr>
                        <a:t>comprehen</a:t>
                      </a:r>
                      <a:r>
                        <a:rPr lang="en-GB" sz="3200" b="1" i="0" dirty="0">
                          <a:solidFill>
                            <a:srgbClr val="0070C0"/>
                          </a:solidFill>
                          <a:effectLst/>
                          <a:latin typeface="Gill Sans MT" panose="020B0502020104020203" pitchFamily="34" charset="0"/>
                        </a:rPr>
                        <a:t>sion</a:t>
                      </a:r>
                      <a:endParaRPr lang="en-GB" sz="4000" b="1" dirty="0">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000" b="1" i="0" dirty="0">
                          <a:solidFill>
                            <a:srgbClr val="000000"/>
                          </a:solidFill>
                          <a:effectLst/>
                          <a:latin typeface="Gill Sans MT" panose="020B0502020104020203" pitchFamily="34" charset="0"/>
                        </a:rPr>
                        <a:t>confe</a:t>
                      </a:r>
                      <a:r>
                        <a:rPr lang="en-GB" sz="4000" b="1" i="0" dirty="0">
                          <a:solidFill>
                            <a:srgbClr val="00B050"/>
                          </a:solidFill>
                          <a:effectLst/>
                          <a:latin typeface="Gill Sans MT" panose="020B0502020104020203" pitchFamily="34" charset="0"/>
                        </a:rPr>
                        <a:t>ssion</a:t>
                      </a:r>
                      <a:endParaRPr lang="en-GB" sz="4000" b="1" dirty="0">
                        <a:solidFill>
                          <a:srgbClr val="00B05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19907367"/>
                  </a:ext>
                </a:extLst>
              </a:tr>
            </a:tbl>
          </a:graphicData>
        </a:graphic>
      </p:graphicFrame>
    </p:spTree>
    <p:extLst>
      <p:ext uri="{BB962C8B-B14F-4D97-AF65-F5344CB8AC3E}">
        <p14:creationId xmlns:p14="http://schemas.microsoft.com/office/powerpoint/2010/main" val="4283149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1218536776"/>
              </p:ext>
            </p:extLst>
          </p:nvPr>
        </p:nvGraphicFramePr>
        <p:xfrm>
          <a:off x="228599" y="208721"/>
          <a:ext cx="6410738" cy="631466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GB" sz="4000" b="1" i="0" dirty="0">
                          <a:solidFill>
                            <a:srgbClr val="000000"/>
                          </a:solidFill>
                          <a:effectLst/>
                          <a:latin typeface="Gill Sans MT" panose="020B0502020104020203" pitchFamily="34" charset="0"/>
                        </a:rPr>
                        <a:t>discu</a:t>
                      </a:r>
                      <a:r>
                        <a:rPr lang="en-GB" sz="4000" b="1" i="0" dirty="0">
                          <a:solidFill>
                            <a:srgbClr val="00B050"/>
                          </a:solidFill>
                          <a:effectLst/>
                          <a:latin typeface="Gill Sans MT" panose="020B0502020104020203" pitchFamily="34" charset="0"/>
                        </a:rPr>
                        <a:t>ssion</a:t>
                      </a:r>
                      <a:endParaRPr lang="en-GB" sz="4000" b="1" dirty="0">
                        <a:solidFill>
                          <a:srgbClr val="00B05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000" b="1" i="0" dirty="0">
                          <a:solidFill>
                            <a:srgbClr val="000000"/>
                          </a:solidFill>
                          <a:effectLst/>
                          <a:latin typeface="Gill Sans MT" panose="020B0502020104020203" pitchFamily="34" charset="0"/>
                        </a:rPr>
                        <a:t>musi</a:t>
                      </a:r>
                      <a:r>
                        <a:rPr lang="en-GB" sz="4000" b="1" i="0" dirty="0">
                          <a:solidFill>
                            <a:srgbClr val="7030A0"/>
                          </a:solidFill>
                          <a:effectLst/>
                          <a:latin typeface="Gill Sans MT" panose="020B0502020104020203" pitchFamily="34" charset="0"/>
                        </a:rPr>
                        <a:t>cian</a:t>
                      </a:r>
                      <a:endParaRPr lang="en-GB" sz="4000" b="1" dirty="0">
                        <a:solidFill>
                          <a:srgbClr val="7030A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237705051"/>
                  </a:ext>
                </a:extLst>
              </a:tr>
              <a:tr h="1578665">
                <a:tc>
                  <a:txBody>
                    <a:bodyPr/>
                    <a:lstStyle/>
                    <a:p>
                      <a:pPr algn="ctr"/>
                      <a:r>
                        <a:rPr lang="en-GB" sz="4000" b="1" i="0" dirty="0">
                          <a:solidFill>
                            <a:srgbClr val="000000"/>
                          </a:solidFill>
                          <a:effectLst/>
                          <a:latin typeface="Gill Sans MT" panose="020B0502020104020203" pitchFamily="34" charset="0"/>
                        </a:rPr>
                        <a:t>admi</a:t>
                      </a:r>
                      <a:r>
                        <a:rPr lang="en-GB" sz="4000" b="1" i="0" dirty="0">
                          <a:solidFill>
                            <a:srgbClr val="00B050"/>
                          </a:solidFill>
                          <a:effectLst/>
                          <a:latin typeface="Gill Sans MT" panose="020B0502020104020203" pitchFamily="34" charset="0"/>
                        </a:rPr>
                        <a:t>ssion</a:t>
                      </a:r>
                      <a:endParaRPr lang="en-GB" sz="4000" b="1" dirty="0">
                        <a:solidFill>
                          <a:srgbClr val="00B05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000" b="1" i="0" dirty="0">
                          <a:solidFill>
                            <a:srgbClr val="000000"/>
                          </a:solidFill>
                          <a:effectLst/>
                          <a:latin typeface="Gill Sans MT" panose="020B0502020104020203" pitchFamily="34" charset="0"/>
                        </a:rPr>
                        <a:t>electri</a:t>
                      </a:r>
                      <a:r>
                        <a:rPr lang="en-GB" sz="4000" b="1" i="0" dirty="0">
                          <a:solidFill>
                            <a:srgbClr val="7030A0"/>
                          </a:solidFill>
                          <a:effectLst/>
                          <a:latin typeface="Gill Sans MT" panose="020B0502020104020203" pitchFamily="34" charset="0"/>
                        </a:rPr>
                        <a:t>cian</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2366193373"/>
                  </a:ext>
                </a:extLst>
              </a:tr>
              <a:tr h="1578665">
                <a:tc>
                  <a:txBody>
                    <a:bodyPr/>
                    <a:lstStyle/>
                    <a:p>
                      <a:pPr algn="ctr"/>
                      <a:r>
                        <a:rPr lang="en-GB" sz="4000" b="1" i="0" dirty="0">
                          <a:solidFill>
                            <a:srgbClr val="000000"/>
                          </a:solidFill>
                          <a:effectLst/>
                          <a:latin typeface="Gill Sans MT" panose="020B0502020104020203" pitchFamily="34" charset="0"/>
                        </a:rPr>
                        <a:t>expre</a:t>
                      </a:r>
                      <a:r>
                        <a:rPr lang="en-GB" sz="4000" b="1" i="0" dirty="0">
                          <a:solidFill>
                            <a:srgbClr val="00B050"/>
                          </a:solidFill>
                          <a:effectLst/>
                          <a:latin typeface="Gill Sans MT" panose="020B0502020104020203" pitchFamily="34" charset="0"/>
                        </a:rPr>
                        <a:t>ssion</a:t>
                      </a:r>
                      <a:endParaRPr lang="en-GB" sz="4000" b="1" dirty="0">
                        <a:solidFill>
                          <a:srgbClr val="00B05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000" b="1" i="0" dirty="0">
                          <a:solidFill>
                            <a:srgbClr val="000000"/>
                          </a:solidFill>
                          <a:effectLst/>
                          <a:latin typeface="Gill Sans MT" panose="020B0502020104020203" pitchFamily="34" charset="0"/>
                        </a:rPr>
                        <a:t>magi</a:t>
                      </a:r>
                      <a:r>
                        <a:rPr lang="en-GB" sz="4000" b="1" i="0" dirty="0">
                          <a:solidFill>
                            <a:srgbClr val="7030A0"/>
                          </a:solidFill>
                          <a:effectLst/>
                          <a:latin typeface="Gill Sans MT" panose="020B0502020104020203" pitchFamily="34" charset="0"/>
                        </a:rPr>
                        <a:t>cian</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3566400406"/>
                  </a:ext>
                </a:extLst>
              </a:tr>
              <a:tr h="1578665">
                <a:tc>
                  <a:txBody>
                    <a:bodyPr/>
                    <a:lstStyle/>
                    <a:p>
                      <a:pPr algn="ctr"/>
                      <a:r>
                        <a:rPr lang="en-GB" sz="4000" b="1" i="0" dirty="0">
                          <a:solidFill>
                            <a:srgbClr val="000000"/>
                          </a:solidFill>
                          <a:effectLst/>
                          <a:latin typeface="Gill Sans MT" panose="020B0502020104020203" pitchFamily="34" charset="0"/>
                        </a:rPr>
                        <a:t>permi</a:t>
                      </a:r>
                      <a:r>
                        <a:rPr lang="en-GB" sz="4000" b="1" i="0" dirty="0">
                          <a:solidFill>
                            <a:srgbClr val="00B050"/>
                          </a:solidFill>
                          <a:effectLst/>
                          <a:latin typeface="Gill Sans MT" panose="020B0502020104020203" pitchFamily="34" charset="0"/>
                        </a:rPr>
                        <a:t>ssion</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000" b="1" i="0" dirty="0">
                          <a:solidFill>
                            <a:srgbClr val="000000"/>
                          </a:solidFill>
                          <a:effectLst/>
                          <a:latin typeface="Gill Sans MT" panose="020B0502020104020203" pitchFamily="34" charset="0"/>
                        </a:rPr>
                        <a:t>politi</a:t>
                      </a:r>
                      <a:r>
                        <a:rPr lang="en-GB" sz="4000" b="1" i="0" dirty="0">
                          <a:solidFill>
                            <a:srgbClr val="7030A0"/>
                          </a:solidFill>
                          <a:effectLst/>
                          <a:latin typeface="Gill Sans MT" panose="020B0502020104020203" pitchFamily="34" charset="0"/>
                        </a:rPr>
                        <a:t>cian</a:t>
                      </a:r>
                      <a:endParaRPr lang="en-GB" sz="40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075620443"/>
                  </a:ext>
                </a:extLst>
              </a:tr>
            </a:tbl>
          </a:graphicData>
        </a:graphic>
      </p:graphicFrame>
    </p:spTree>
    <p:extLst>
      <p:ext uri="{BB962C8B-B14F-4D97-AF65-F5344CB8AC3E}">
        <p14:creationId xmlns:p14="http://schemas.microsoft.com/office/powerpoint/2010/main" val="2134276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925290"/>
            <a:ext cx="6287365" cy="923330"/>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DISPLAY WORDS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294503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6600" b="1" i="0" dirty="0">
                <a:solidFill>
                  <a:srgbClr val="000000"/>
                </a:solidFill>
                <a:effectLst/>
                <a:latin typeface="Gill Sans MT" panose="020B0502020104020203" pitchFamily="34" charset="0"/>
              </a:rPr>
              <a:t>inven</a:t>
            </a:r>
            <a:r>
              <a:rPr lang="en-GB" sz="6600" b="1" i="0" dirty="0">
                <a:solidFill>
                  <a:srgbClr val="FF0000"/>
                </a:solidFill>
                <a:effectLst/>
                <a:latin typeface="Gill Sans MT" panose="020B0502020104020203" pitchFamily="34" charset="0"/>
              </a:rPr>
              <a:t>tion</a:t>
            </a:r>
            <a:endParaRPr lang="en-GB" sz="66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6600" b="1" i="0" dirty="0">
                <a:solidFill>
                  <a:srgbClr val="000000"/>
                </a:solidFill>
                <a:effectLst/>
                <a:latin typeface="Gill Sans MT" panose="020B0502020104020203" pitchFamily="34" charset="0"/>
              </a:rPr>
              <a:t>hesita</a:t>
            </a:r>
            <a:r>
              <a:rPr lang="en-GB" sz="6600" b="1" i="0" dirty="0">
                <a:solidFill>
                  <a:srgbClr val="FF0000"/>
                </a:solidFill>
                <a:effectLst/>
                <a:latin typeface="Gill Sans MT" panose="020B0502020104020203" pitchFamily="34" charset="0"/>
              </a:rPr>
              <a:t>tion</a:t>
            </a:r>
            <a:endParaRPr lang="en-GB" sz="66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6600" b="1" i="0" dirty="0">
                <a:solidFill>
                  <a:srgbClr val="000000"/>
                </a:solidFill>
                <a:effectLst/>
                <a:latin typeface="Gill Sans MT" panose="020B0502020104020203" pitchFamily="34" charset="0"/>
              </a:rPr>
              <a:t>injec</a:t>
            </a:r>
            <a:r>
              <a:rPr lang="en-GB" sz="6600" b="1" i="0" dirty="0">
                <a:solidFill>
                  <a:srgbClr val="FF0000"/>
                </a:solidFill>
                <a:effectLst/>
                <a:latin typeface="Gill Sans MT" panose="020B0502020104020203" pitchFamily="34" charset="0"/>
              </a:rPr>
              <a:t>tion</a:t>
            </a:r>
            <a:endParaRPr lang="en-GB" sz="66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6600" b="1" i="0" dirty="0">
                <a:solidFill>
                  <a:srgbClr val="000000"/>
                </a:solidFill>
                <a:effectLst/>
                <a:latin typeface="Gill Sans MT" panose="020B0502020104020203" pitchFamily="34" charset="0"/>
              </a:rPr>
              <a:t>comple</a:t>
            </a:r>
            <a:r>
              <a:rPr lang="en-GB" sz="6600" b="1" i="0" dirty="0">
                <a:solidFill>
                  <a:srgbClr val="FF0000"/>
                </a:solidFill>
                <a:effectLst/>
                <a:latin typeface="Gill Sans MT" panose="020B0502020104020203" pitchFamily="34" charset="0"/>
              </a:rPr>
              <a:t>tion</a:t>
            </a:r>
            <a:endParaRPr lang="en-GB" sz="66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6600" b="1" i="0" dirty="0">
                <a:solidFill>
                  <a:srgbClr val="000000"/>
                </a:solidFill>
                <a:effectLst/>
                <a:latin typeface="Gill Sans MT" panose="020B0502020104020203" pitchFamily="34" charset="0"/>
              </a:rPr>
              <a:t>ac</a:t>
            </a:r>
            <a:r>
              <a:rPr lang="en-GB" sz="6600" b="1" i="0" dirty="0">
                <a:solidFill>
                  <a:srgbClr val="FF0000"/>
                </a:solidFill>
                <a:effectLst/>
                <a:latin typeface="Gill Sans MT" panose="020B0502020104020203" pitchFamily="34" charset="0"/>
              </a:rPr>
              <a:t>tion</a:t>
            </a:r>
            <a:endParaRPr lang="en-GB" sz="6600" b="1" dirty="0">
              <a:latin typeface="Gill Sans MT" panose="020B0502020104020203" pitchFamily="34" charset="77"/>
            </a:endParaRPr>
          </a:p>
        </p:txBody>
      </p:sp>
    </p:spTree>
    <p:extLst>
      <p:ext uri="{BB962C8B-B14F-4D97-AF65-F5344CB8AC3E}">
        <p14:creationId xmlns:p14="http://schemas.microsoft.com/office/powerpoint/2010/main" val="3697762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8D95F-73DE-1A60-9FED-56A1CEEF083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A76B1F0-C7F5-40A1-98B2-6633DCAFB8B7}"/>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6600" b="1" i="0" dirty="0">
                <a:solidFill>
                  <a:srgbClr val="000000"/>
                </a:solidFill>
                <a:effectLst/>
                <a:latin typeface="Gill Sans MT" panose="020B0502020104020203" pitchFamily="34" charset="0"/>
              </a:rPr>
              <a:t>comprehen</a:t>
            </a:r>
            <a:r>
              <a:rPr lang="en-GB" sz="6600" b="1" i="0" dirty="0">
                <a:solidFill>
                  <a:srgbClr val="0070C0"/>
                </a:solidFill>
                <a:effectLst/>
                <a:latin typeface="Gill Sans MT" panose="020B0502020104020203" pitchFamily="34" charset="0"/>
              </a:rPr>
              <a:t>sion</a:t>
            </a:r>
            <a:endParaRPr lang="en-GB" sz="6600" b="1" dirty="0">
              <a:latin typeface="Gill Sans MT" panose="020B0502020104020203" pitchFamily="34" charset="77"/>
            </a:endParaRPr>
          </a:p>
        </p:txBody>
      </p:sp>
      <p:sp>
        <p:nvSpPr>
          <p:cNvPr id="5" name="TextBox 4">
            <a:extLst>
              <a:ext uri="{FF2B5EF4-FFF2-40B4-BE49-F238E27FC236}">
                <a16:creationId xmlns:a16="http://schemas.microsoft.com/office/drawing/2014/main" id="{65315944-8E6B-0C03-75B3-1FBFE386DB37}"/>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6600" b="1" i="0" dirty="0">
                <a:solidFill>
                  <a:srgbClr val="000000"/>
                </a:solidFill>
                <a:effectLst/>
                <a:latin typeface="Gill Sans MT" panose="020B0502020104020203" pitchFamily="34" charset="0"/>
              </a:rPr>
              <a:t>expan</a:t>
            </a:r>
            <a:r>
              <a:rPr lang="en-GB" sz="6600" b="1" i="0" dirty="0">
                <a:solidFill>
                  <a:srgbClr val="0070C0"/>
                </a:solidFill>
                <a:effectLst/>
                <a:latin typeface="Gill Sans MT" panose="020B0502020104020203" pitchFamily="34" charset="0"/>
              </a:rPr>
              <a:t>sion</a:t>
            </a:r>
            <a:endParaRPr lang="en-GB" sz="6600" b="1" dirty="0">
              <a:latin typeface="Gill Sans MT" panose="020B0502020104020203" pitchFamily="34" charset="77"/>
            </a:endParaRPr>
          </a:p>
        </p:txBody>
      </p:sp>
      <p:sp>
        <p:nvSpPr>
          <p:cNvPr id="9" name="TextBox 8">
            <a:extLst>
              <a:ext uri="{FF2B5EF4-FFF2-40B4-BE49-F238E27FC236}">
                <a16:creationId xmlns:a16="http://schemas.microsoft.com/office/drawing/2014/main" id="{8B48BE3E-19A2-1CDA-60F3-BBA90E83427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6600" b="1" i="0" dirty="0">
                <a:solidFill>
                  <a:srgbClr val="000000"/>
                </a:solidFill>
                <a:effectLst/>
                <a:latin typeface="Gill Sans MT" panose="020B0502020104020203" pitchFamily="34" charset="0"/>
              </a:rPr>
              <a:t>ten</a:t>
            </a:r>
            <a:r>
              <a:rPr lang="en-GB" sz="6600" b="1" i="0" dirty="0">
                <a:solidFill>
                  <a:srgbClr val="0070C0"/>
                </a:solidFill>
                <a:effectLst/>
                <a:latin typeface="Gill Sans MT" panose="020B0502020104020203" pitchFamily="34" charset="0"/>
              </a:rPr>
              <a:t>sion</a:t>
            </a:r>
            <a:endParaRPr lang="en-GB" sz="6600" b="1" dirty="0">
              <a:latin typeface="Gill Sans MT" panose="020B0502020104020203" pitchFamily="34" charset="77"/>
            </a:endParaRPr>
          </a:p>
        </p:txBody>
      </p:sp>
      <p:sp>
        <p:nvSpPr>
          <p:cNvPr id="10" name="TextBox 9">
            <a:extLst>
              <a:ext uri="{FF2B5EF4-FFF2-40B4-BE49-F238E27FC236}">
                <a16:creationId xmlns:a16="http://schemas.microsoft.com/office/drawing/2014/main" id="{64DC915B-4F8B-6937-5BED-C49F92D9FCC3}"/>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6600" b="1" i="0" dirty="0">
                <a:solidFill>
                  <a:srgbClr val="000000"/>
                </a:solidFill>
                <a:effectLst/>
                <a:latin typeface="Gill Sans MT" panose="020B0502020104020203" pitchFamily="34" charset="0"/>
              </a:rPr>
              <a:t>exten</a:t>
            </a:r>
            <a:r>
              <a:rPr lang="en-GB" sz="6600" b="1" i="0" dirty="0">
                <a:solidFill>
                  <a:srgbClr val="0070C0"/>
                </a:solidFill>
                <a:effectLst/>
                <a:latin typeface="Gill Sans MT" panose="020B0502020104020203" pitchFamily="34" charset="0"/>
              </a:rPr>
              <a:t>sion</a:t>
            </a:r>
            <a:endParaRPr lang="en-GB" sz="6600" b="1" dirty="0">
              <a:latin typeface="Gill Sans MT" panose="020B0502020104020203" pitchFamily="34" charset="77"/>
            </a:endParaRPr>
          </a:p>
        </p:txBody>
      </p:sp>
      <p:sp>
        <p:nvSpPr>
          <p:cNvPr id="7" name="TextBox 6">
            <a:extLst>
              <a:ext uri="{FF2B5EF4-FFF2-40B4-BE49-F238E27FC236}">
                <a16:creationId xmlns:a16="http://schemas.microsoft.com/office/drawing/2014/main" id="{E82E9589-5D41-8716-3D9F-ADD40700E32B}"/>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6600" b="1" i="0" dirty="0">
                <a:solidFill>
                  <a:srgbClr val="000000"/>
                </a:solidFill>
                <a:effectLst/>
                <a:latin typeface="Gill Sans MT" panose="020B0502020104020203" pitchFamily="34" charset="0"/>
              </a:rPr>
              <a:t>deci</a:t>
            </a:r>
            <a:r>
              <a:rPr lang="en-GB" sz="6600" b="1" i="0" dirty="0">
                <a:solidFill>
                  <a:srgbClr val="0070C0"/>
                </a:solidFill>
                <a:effectLst/>
                <a:latin typeface="Gill Sans MT" panose="020B0502020104020203" pitchFamily="34" charset="0"/>
              </a:rPr>
              <a:t>sion</a:t>
            </a:r>
            <a:endParaRPr lang="en-GB" sz="6600" b="1" dirty="0">
              <a:latin typeface="Gill Sans MT" panose="020B0502020104020203" pitchFamily="34" charset="77"/>
            </a:endParaRPr>
          </a:p>
        </p:txBody>
      </p:sp>
    </p:spTree>
    <p:extLst>
      <p:ext uri="{BB962C8B-B14F-4D97-AF65-F5344CB8AC3E}">
        <p14:creationId xmlns:p14="http://schemas.microsoft.com/office/powerpoint/2010/main" val="2961369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3FBE1D-C5E0-6725-6802-C4BC26E315F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7D1A9A1-09EC-F6A0-86AB-1B523A168715}"/>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6600" b="1" i="0" dirty="0">
                <a:solidFill>
                  <a:srgbClr val="000000"/>
                </a:solidFill>
                <a:effectLst/>
                <a:latin typeface="Gill Sans MT" panose="020B0502020104020203" pitchFamily="34" charset="0"/>
              </a:rPr>
              <a:t>divi</a:t>
            </a:r>
            <a:r>
              <a:rPr lang="en-GB" sz="6600" b="1" i="0" dirty="0">
                <a:solidFill>
                  <a:srgbClr val="0070C0"/>
                </a:solidFill>
                <a:effectLst/>
                <a:latin typeface="Gill Sans MT" panose="020B0502020104020203" pitchFamily="34" charset="0"/>
              </a:rPr>
              <a:t>sion</a:t>
            </a:r>
            <a:endParaRPr lang="en-GB" sz="6600" b="1" dirty="0">
              <a:latin typeface="Gill Sans MT" panose="020B0502020104020203" pitchFamily="34" charset="77"/>
            </a:endParaRPr>
          </a:p>
        </p:txBody>
      </p:sp>
      <p:sp>
        <p:nvSpPr>
          <p:cNvPr id="5" name="TextBox 4">
            <a:extLst>
              <a:ext uri="{FF2B5EF4-FFF2-40B4-BE49-F238E27FC236}">
                <a16:creationId xmlns:a16="http://schemas.microsoft.com/office/drawing/2014/main" id="{687D5E4C-0A09-47CE-6EFC-86BB97680054}"/>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6600" b="1" i="0" dirty="0">
                <a:solidFill>
                  <a:srgbClr val="000000"/>
                </a:solidFill>
                <a:effectLst/>
                <a:latin typeface="Gill Sans MT" panose="020B0502020104020203" pitchFamily="34" charset="0"/>
              </a:rPr>
              <a:t>confe</a:t>
            </a:r>
            <a:r>
              <a:rPr lang="en-GB" sz="6600" b="1" i="0" dirty="0">
                <a:solidFill>
                  <a:srgbClr val="00B050"/>
                </a:solidFill>
                <a:effectLst/>
                <a:latin typeface="Gill Sans MT" panose="020B0502020104020203" pitchFamily="34" charset="0"/>
              </a:rPr>
              <a:t>ssion</a:t>
            </a:r>
            <a:endParaRPr lang="en-GB" sz="6600" b="1" dirty="0">
              <a:latin typeface="Gill Sans MT" panose="020B0502020104020203" pitchFamily="34" charset="77"/>
            </a:endParaRPr>
          </a:p>
        </p:txBody>
      </p:sp>
      <p:sp>
        <p:nvSpPr>
          <p:cNvPr id="9" name="TextBox 8">
            <a:extLst>
              <a:ext uri="{FF2B5EF4-FFF2-40B4-BE49-F238E27FC236}">
                <a16:creationId xmlns:a16="http://schemas.microsoft.com/office/drawing/2014/main" id="{F3227ACF-D4C7-2A9E-193D-BED5E0748852}"/>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6600" b="1" i="0" dirty="0">
                <a:solidFill>
                  <a:srgbClr val="000000"/>
                </a:solidFill>
                <a:effectLst/>
                <a:latin typeface="Gill Sans MT" panose="020B0502020104020203" pitchFamily="34" charset="0"/>
              </a:rPr>
              <a:t>discu</a:t>
            </a:r>
            <a:r>
              <a:rPr lang="en-GB" sz="6600" b="1" i="0" dirty="0">
                <a:solidFill>
                  <a:srgbClr val="00B050"/>
                </a:solidFill>
                <a:effectLst/>
                <a:latin typeface="Gill Sans MT" panose="020B0502020104020203" pitchFamily="34" charset="0"/>
              </a:rPr>
              <a:t>ssion</a:t>
            </a:r>
            <a:endParaRPr lang="en-GB" sz="6600" b="1" dirty="0">
              <a:latin typeface="Gill Sans MT" panose="020B0502020104020203" pitchFamily="34" charset="77"/>
            </a:endParaRPr>
          </a:p>
        </p:txBody>
      </p:sp>
      <p:sp>
        <p:nvSpPr>
          <p:cNvPr id="10" name="TextBox 9">
            <a:extLst>
              <a:ext uri="{FF2B5EF4-FFF2-40B4-BE49-F238E27FC236}">
                <a16:creationId xmlns:a16="http://schemas.microsoft.com/office/drawing/2014/main" id="{DF375008-BB81-87CD-8DE0-A51689E880E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6600" b="1" i="0" dirty="0">
                <a:solidFill>
                  <a:srgbClr val="000000"/>
                </a:solidFill>
                <a:effectLst/>
                <a:latin typeface="Gill Sans MT" panose="020B0502020104020203" pitchFamily="34" charset="0"/>
              </a:rPr>
              <a:t>admi</a:t>
            </a:r>
            <a:r>
              <a:rPr lang="en-GB" sz="6600" b="1" i="0" dirty="0">
                <a:solidFill>
                  <a:srgbClr val="00B050"/>
                </a:solidFill>
                <a:effectLst/>
                <a:latin typeface="Gill Sans MT" panose="020B0502020104020203" pitchFamily="34" charset="0"/>
              </a:rPr>
              <a:t>ssion</a:t>
            </a:r>
            <a:endParaRPr lang="en-GB" sz="6600" b="1" dirty="0">
              <a:latin typeface="Gill Sans MT" panose="020B0502020104020203" pitchFamily="34" charset="77"/>
            </a:endParaRPr>
          </a:p>
        </p:txBody>
      </p:sp>
      <p:sp>
        <p:nvSpPr>
          <p:cNvPr id="7" name="TextBox 6">
            <a:extLst>
              <a:ext uri="{FF2B5EF4-FFF2-40B4-BE49-F238E27FC236}">
                <a16:creationId xmlns:a16="http://schemas.microsoft.com/office/drawing/2014/main" id="{8580146E-0708-5180-A593-650123767A5C}"/>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6600" b="1" i="0" dirty="0">
                <a:solidFill>
                  <a:srgbClr val="000000"/>
                </a:solidFill>
                <a:effectLst/>
                <a:latin typeface="Gill Sans MT" panose="020B0502020104020203" pitchFamily="34" charset="0"/>
              </a:rPr>
              <a:t>expre</a:t>
            </a:r>
            <a:r>
              <a:rPr lang="en-GB" sz="6600" b="1" i="0" dirty="0">
                <a:solidFill>
                  <a:srgbClr val="00B050"/>
                </a:solidFill>
                <a:effectLst/>
                <a:latin typeface="Gill Sans MT" panose="020B0502020104020203" pitchFamily="34" charset="0"/>
              </a:rPr>
              <a:t>ssion</a:t>
            </a:r>
            <a:endParaRPr lang="en-GB" sz="6600" b="1" dirty="0">
              <a:latin typeface="Gill Sans MT" panose="020B0502020104020203" pitchFamily="34" charset="77"/>
            </a:endParaRPr>
          </a:p>
        </p:txBody>
      </p:sp>
    </p:spTree>
    <p:extLst>
      <p:ext uri="{BB962C8B-B14F-4D97-AF65-F5344CB8AC3E}">
        <p14:creationId xmlns:p14="http://schemas.microsoft.com/office/powerpoint/2010/main" val="32198022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A74DAD-50CA-4BCC-9996-AD910B0B679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51D9E03-510F-07F2-A19F-FB3079DE27D5}"/>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6600" b="1" i="0" dirty="0">
                <a:solidFill>
                  <a:srgbClr val="000000"/>
                </a:solidFill>
                <a:effectLst/>
                <a:latin typeface="Gill Sans MT" panose="020B0502020104020203" pitchFamily="34" charset="0"/>
              </a:rPr>
              <a:t>permi</a:t>
            </a:r>
            <a:r>
              <a:rPr lang="en-GB" sz="6600" b="1" i="0" dirty="0">
                <a:solidFill>
                  <a:srgbClr val="00B050"/>
                </a:solidFill>
                <a:effectLst/>
                <a:latin typeface="Gill Sans MT" panose="020B0502020104020203" pitchFamily="34" charset="0"/>
              </a:rPr>
              <a:t>ssion</a:t>
            </a:r>
            <a:endParaRPr lang="en-GB" sz="6600" b="1" dirty="0">
              <a:latin typeface="Gill Sans MT" panose="020B0502020104020203" pitchFamily="34" charset="77"/>
            </a:endParaRPr>
          </a:p>
        </p:txBody>
      </p:sp>
      <p:sp>
        <p:nvSpPr>
          <p:cNvPr id="5" name="TextBox 4">
            <a:extLst>
              <a:ext uri="{FF2B5EF4-FFF2-40B4-BE49-F238E27FC236}">
                <a16:creationId xmlns:a16="http://schemas.microsoft.com/office/drawing/2014/main" id="{2B4A650D-F6CA-92B8-6383-A5F3A90C9FA6}"/>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6600" b="1" i="0" dirty="0">
                <a:solidFill>
                  <a:srgbClr val="000000"/>
                </a:solidFill>
                <a:effectLst/>
                <a:latin typeface="Gill Sans MT" panose="020B0502020104020203" pitchFamily="34" charset="0"/>
              </a:rPr>
              <a:t>musi</a:t>
            </a:r>
            <a:r>
              <a:rPr lang="en-GB" sz="6600" b="1" i="0" dirty="0">
                <a:solidFill>
                  <a:srgbClr val="7030A0"/>
                </a:solidFill>
                <a:effectLst/>
                <a:latin typeface="Gill Sans MT" panose="020B0502020104020203" pitchFamily="34" charset="0"/>
              </a:rPr>
              <a:t>cian</a:t>
            </a:r>
            <a:endParaRPr lang="en-GB" sz="6600" b="1" dirty="0">
              <a:latin typeface="Gill Sans MT" panose="020B0502020104020203" pitchFamily="34" charset="77"/>
            </a:endParaRPr>
          </a:p>
        </p:txBody>
      </p:sp>
      <p:sp>
        <p:nvSpPr>
          <p:cNvPr id="9" name="TextBox 8">
            <a:extLst>
              <a:ext uri="{FF2B5EF4-FFF2-40B4-BE49-F238E27FC236}">
                <a16:creationId xmlns:a16="http://schemas.microsoft.com/office/drawing/2014/main" id="{BF9A2144-AADD-9D13-6C27-8A45B2C8F0D0}"/>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6600" b="1" i="0" dirty="0">
                <a:solidFill>
                  <a:srgbClr val="000000"/>
                </a:solidFill>
                <a:effectLst/>
                <a:latin typeface="Gill Sans MT" panose="020B0502020104020203" pitchFamily="34" charset="0"/>
              </a:rPr>
              <a:t>electri</a:t>
            </a:r>
            <a:r>
              <a:rPr lang="en-GB" sz="6600" b="1" i="0" dirty="0">
                <a:solidFill>
                  <a:srgbClr val="7030A0"/>
                </a:solidFill>
                <a:effectLst/>
                <a:latin typeface="Gill Sans MT" panose="020B0502020104020203" pitchFamily="34" charset="0"/>
              </a:rPr>
              <a:t>cian</a:t>
            </a:r>
            <a:endParaRPr lang="en-GB" sz="6600" b="1" dirty="0">
              <a:latin typeface="Gill Sans MT" panose="020B0502020104020203" pitchFamily="34" charset="77"/>
            </a:endParaRPr>
          </a:p>
        </p:txBody>
      </p:sp>
      <p:sp>
        <p:nvSpPr>
          <p:cNvPr id="10" name="TextBox 9">
            <a:extLst>
              <a:ext uri="{FF2B5EF4-FFF2-40B4-BE49-F238E27FC236}">
                <a16:creationId xmlns:a16="http://schemas.microsoft.com/office/drawing/2014/main" id="{42F72E90-374F-3425-BA83-143BBA30A3C4}"/>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6600" b="1" i="0" dirty="0">
                <a:solidFill>
                  <a:srgbClr val="000000"/>
                </a:solidFill>
                <a:effectLst/>
                <a:latin typeface="Gill Sans MT" panose="020B0502020104020203" pitchFamily="34" charset="0"/>
              </a:rPr>
              <a:t>magi</a:t>
            </a:r>
            <a:r>
              <a:rPr lang="en-GB" sz="6600" b="1" i="0" dirty="0">
                <a:solidFill>
                  <a:srgbClr val="7030A0"/>
                </a:solidFill>
                <a:effectLst/>
                <a:latin typeface="Gill Sans MT" panose="020B0502020104020203" pitchFamily="34" charset="0"/>
              </a:rPr>
              <a:t>cian</a:t>
            </a:r>
            <a:endParaRPr lang="en-GB" sz="6600" b="1" dirty="0">
              <a:latin typeface="Gill Sans MT" panose="020B0502020104020203" pitchFamily="34" charset="77"/>
            </a:endParaRPr>
          </a:p>
        </p:txBody>
      </p:sp>
      <p:sp>
        <p:nvSpPr>
          <p:cNvPr id="7" name="TextBox 6">
            <a:extLst>
              <a:ext uri="{FF2B5EF4-FFF2-40B4-BE49-F238E27FC236}">
                <a16:creationId xmlns:a16="http://schemas.microsoft.com/office/drawing/2014/main" id="{34E9D9B1-078B-23A8-82F3-75EDAFA019C5}"/>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6600" b="1" i="0" dirty="0">
                <a:solidFill>
                  <a:srgbClr val="000000"/>
                </a:solidFill>
                <a:effectLst/>
                <a:latin typeface="Gill Sans MT" panose="020B0502020104020203" pitchFamily="34" charset="0"/>
              </a:rPr>
              <a:t>politi</a:t>
            </a:r>
            <a:r>
              <a:rPr lang="en-GB" sz="6600" b="1" i="0" dirty="0">
                <a:solidFill>
                  <a:srgbClr val="7030A0"/>
                </a:solidFill>
                <a:effectLst/>
                <a:latin typeface="Gill Sans MT" panose="020B0502020104020203" pitchFamily="34" charset="0"/>
              </a:rPr>
              <a:t>cian</a:t>
            </a:r>
            <a:endParaRPr lang="en-GB" sz="6600" b="1" dirty="0">
              <a:latin typeface="Gill Sans MT" panose="020B0502020104020203" pitchFamily="34" charset="77"/>
            </a:endParaRPr>
          </a:p>
        </p:txBody>
      </p:sp>
    </p:spTree>
    <p:extLst>
      <p:ext uri="{BB962C8B-B14F-4D97-AF65-F5344CB8AC3E}">
        <p14:creationId xmlns:p14="http://schemas.microsoft.com/office/powerpoint/2010/main" val="36900710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WEEKLY TEST RESOURCES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467333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130A5D3-A123-3A46-B51B-E34FACB9B55D}"/>
              </a:ext>
            </a:extLst>
          </p:cNvPr>
          <p:cNvGraphicFramePr>
            <a:graphicFrameLocks noGrp="1"/>
          </p:cNvGraphicFramePr>
          <p:nvPr>
            <p:extLst>
              <p:ext uri="{D42A27DB-BD31-4B8C-83A1-F6EECF244321}">
                <p14:modId xmlns:p14="http://schemas.microsoft.com/office/powerpoint/2010/main" val="2938485996"/>
              </p:ext>
            </p:extLst>
          </p:nvPr>
        </p:nvGraphicFramePr>
        <p:xfrm>
          <a:off x="414580"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1</a:t>
                      </a:r>
                    </a:p>
                  </a:txBody>
                  <a:tcPr anchor="ctr"/>
                </a:tc>
                <a:extLst>
                  <a:ext uri="{0D108BD9-81ED-4DB2-BD59-A6C34878D82A}">
                    <a16:rowId xmlns:a16="http://schemas.microsoft.com/office/drawing/2014/main" val="2736984180"/>
                  </a:ext>
                </a:extLst>
              </a:tr>
              <a:tr h="481504">
                <a:tc>
                  <a:txBody>
                    <a:bodyPr/>
                    <a:lstStyle/>
                    <a:p>
                      <a:pPr algn="ctr"/>
                      <a:r>
                        <a:rPr lang="en-GB" sz="1400" b="0" i="0" dirty="0">
                          <a:solidFill>
                            <a:schemeClr val="tx1"/>
                          </a:solidFill>
                          <a:effectLst/>
                          <a:latin typeface="Gill Sans MT" panose="020B0502020104020203" pitchFamily="34" charset="0"/>
                        </a:rPr>
                        <a:t>invention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GB" sz="1400" b="0" i="0" dirty="0">
                          <a:solidFill>
                            <a:schemeClr val="tx1"/>
                          </a:solidFill>
                          <a:effectLst/>
                          <a:latin typeface="Gill Sans MT" panose="020B0502020104020203" pitchFamily="34" charset="0"/>
                        </a:rPr>
                        <a:t>hesitation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algn="ctr"/>
                      <a:r>
                        <a:rPr lang="en-GB" sz="1400" b="0" i="0" dirty="0">
                          <a:solidFill>
                            <a:schemeClr val="tx1"/>
                          </a:solidFill>
                          <a:effectLst/>
                          <a:latin typeface="Gill Sans MT" panose="020B0502020104020203" pitchFamily="34" charset="0"/>
                        </a:rPr>
                        <a:t>injection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427852307"/>
                  </a:ext>
                </a:extLst>
              </a:tr>
              <a:tr h="481504">
                <a:tc>
                  <a:txBody>
                    <a:bodyPr/>
                    <a:lstStyle/>
                    <a:p>
                      <a:pPr algn="ctr"/>
                      <a:r>
                        <a:rPr lang="en-GB" sz="1400" b="0" i="0" dirty="0">
                          <a:solidFill>
                            <a:schemeClr val="tx1"/>
                          </a:solidFill>
                          <a:effectLst/>
                          <a:latin typeface="Gill Sans MT" panose="020B0502020104020203" pitchFamily="34" charset="0"/>
                        </a:rPr>
                        <a:t>completion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89537737"/>
                  </a:ext>
                </a:extLst>
              </a:tr>
              <a:tr h="481504">
                <a:tc>
                  <a:txBody>
                    <a:bodyPr/>
                    <a:lstStyle/>
                    <a:p>
                      <a:pPr algn="ctr"/>
                      <a:r>
                        <a:rPr lang="en-GB" sz="1400" b="0" i="0" dirty="0">
                          <a:solidFill>
                            <a:schemeClr val="tx1"/>
                          </a:solidFill>
                          <a:effectLst/>
                          <a:latin typeface="Gill Sans MT" panose="020B0502020104020203" pitchFamily="34" charset="0"/>
                        </a:rPr>
                        <a:t>action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330154579"/>
                  </a:ext>
                </a:extLst>
              </a:tr>
              <a:tr h="481504">
                <a:tc>
                  <a:txBody>
                    <a:bodyPr/>
                    <a:lstStyle/>
                    <a:p>
                      <a:pPr algn="ctr"/>
                      <a:r>
                        <a:rPr lang="en-GB" sz="1400" b="0" i="0" dirty="0">
                          <a:solidFill>
                            <a:schemeClr val="tx1"/>
                          </a:solidFill>
                          <a:effectLst/>
                          <a:latin typeface="Gill Sans MT" panose="020B0502020104020203" pitchFamily="34" charset="0"/>
                        </a:rPr>
                        <a:t>comprehension</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3043337671"/>
                  </a:ext>
                </a:extLst>
              </a:tr>
              <a:tr h="481504">
                <a:tc>
                  <a:txBody>
                    <a:bodyPr/>
                    <a:lstStyle/>
                    <a:p>
                      <a:pPr algn="ctr"/>
                      <a:r>
                        <a:rPr lang="en-GB" sz="1400" b="0" i="0" dirty="0">
                          <a:solidFill>
                            <a:schemeClr val="tx1"/>
                          </a:solidFill>
                          <a:effectLst/>
                          <a:latin typeface="Gill Sans MT" panose="020B0502020104020203" pitchFamily="34" charset="0"/>
                        </a:rPr>
                        <a:t>expansion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algn="ctr"/>
                      <a:r>
                        <a:rPr lang="en-GB" sz="1400" b="0" i="0" dirty="0">
                          <a:solidFill>
                            <a:schemeClr val="tx1"/>
                          </a:solidFill>
                          <a:effectLst/>
                          <a:latin typeface="Gill Sans MT" panose="020B0502020104020203" pitchFamily="34" charset="0"/>
                        </a:rPr>
                        <a:t>tension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572959417"/>
                  </a:ext>
                </a:extLst>
              </a:tr>
              <a:tr h="481504">
                <a:tc>
                  <a:txBody>
                    <a:bodyPr/>
                    <a:lstStyle/>
                    <a:p>
                      <a:pPr algn="ctr"/>
                      <a:r>
                        <a:rPr lang="en-GB" sz="1400" b="0" i="0" dirty="0">
                          <a:solidFill>
                            <a:schemeClr val="tx1"/>
                          </a:solidFill>
                          <a:effectLst/>
                          <a:latin typeface="Gill Sans MT" panose="020B0502020104020203" pitchFamily="34" charset="0"/>
                        </a:rPr>
                        <a:t>extension</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3545749979"/>
                  </a:ext>
                </a:extLst>
              </a:tr>
              <a:tr h="481504">
                <a:tc>
                  <a:txBody>
                    <a:bodyPr/>
                    <a:lstStyle/>
                    <a:p>
                      <a:pPr algn="ctr"/>
                      <a:r>
                        <a:rPr lang="en-GB" sz="1400" b="0" i="0" dirty="0">
                          <a:solidFill>
                            <a:schemeClr val="tx1"/>
                          </a:solidFill>
                          <a:effectLst/>
                          <a:latin typeface="Gill Sans MT" panose="020B0502020104020203" pitchFamily="34" charset="0"/>
                        </a:rPr>
                        <a:t>decision</a:t>
                      </a:r>
                      <a:endParaRPr lang="en-GB" sz="1400" dirty="0">
                        <a:solidFill>
                          <a:schemeClr val="tx1"/>
                        </a:solidFill>
                        <a:latin typeface="Gill Sans MT" panose="020B0502020104020203" pitchFamily="34" charset="0"/>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station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776641618"/>
                  </a:ext>
                </a:extLst>
              </a:tr>
              <a:tr h="481504">
                <a:tc>
                  <a:txBody>
                    <a:bodyPr/>
                    <a:lstStyle/>
                    <a:p>
                      <a:pPr algn="ctr"/>
                      <a:r>
                        <a:rPr lang="en-GB" sz="1400" b="1" i="0" u="none" dirty="0">
                          <a:solidFill>
                            <a:schemeClr val="tx1"/>
                          </a:solidFill>
                          <a:latin typeface="Gill Sans MT" panose="020B0502020104020203" pitchFamily="34" charset="0"/>
                        </a:rPr>
                        <a:t>impression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892747699"/>
                  </a:ext>
                </a:extLst>
              </a:tr>
              <a:tr h="481504">
                <a:tc>
                  <a:txBody>
                    <a:bodyPr/>
                    <a:lstStyle/>
                    <a:p>
                      <a:pPr algn="ctr"/>
                      <a:r>
                        <a:rPr lang="en-GB" sz="1400" b="1" i="0" u="none" dirty="0">
                          <a:solidFill>
                            <a:schemeClr val="tx1"/>
                          </a:solidFill>
                          <a:latin typeface="Gill Sans MT" panose="020B0502020104020203" pitchFamily="34" charset="0"/>
                        </a:rPr>
                        <a:t>nation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955828064"/>
                  </a:ext>
                </a:extLst>
              </a:tr>
            </a:tbl>
          </a:graphicData>
        </a:graphic>
      </p:graphicFrame>
      <p:graphicFrame>
        <p:nvGraphicFramePr>
          <p:cNvPr id="7" name="Table 6">
            <a:extLst>
              <a:ext uri="{FF2B5EF4-FFF2-40B4-BE49-F238E27FC236}">
                <a16:creationId xmlns:a16="http://schemas.microsoft.com/office/drawing/2014/main" id="{BB02B4B5-92F6-4D4F-9455-337439899217}"/>
              </a:ext>
            </a:extLst>
          </p:cNvPr>
          <p:cNvGraphicFramePr>
            <a:graphicFrameLocks noGrp="1"/>
          </p:cNvGraphicFramePr>
          <p:nvPr>
            <p:extLst>
              <p:ext uri="{D42A27DB-BD31-4B8C-83A1-F6EECF244321}">
                <p14:modId xmlns:p14="http://schemas.microsoft.com/office/powerpoint/2010/main" val="2129720066"/>
              </p:ext>
            </p:extLst>
          </p:nvPr>
        </p:nvGraphicFramePr>
        <p:xfrm>
          <a:off x="2574656"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2</a:t>
                      </a:r>
                    </a:p>
                  </a:txBody>
                  <a:tcPr anchor="ctr"/>
                </a:tc>
                <a:extLst>
                  <a:ext uri="{0D108BD9-81ED-4DB2-BD59-A6C34878D82A}">
                    <a16:rowId xmlns:a16="http://schemas.microsoft.com/office/drawing/2014/main" val="2736984180"/>
                  </a:ext>
                </a:extLst>
              </a:tr>
              <a:tr h="481504">
                <a:tc>
                  <a:txBody>
                    <a:bodyPr/>
                    <a:lstStyle/>
                    <a:p>
                      <a:pPr algn="ctr"/>
                      <a:r>
                        <a:rPr lang="en-GB" sz="1400" b="0" i="0" dirty="0">
                          <a:solidFill>
                            <a:schemeClr val="tx1"/>
                          </a:solidFill>
                          <a:effectLst/>
                          <a:latin typeface="Gill Sans MT" panose="020B0502020104020203" pitchFamily="34" charset="0"/>
                        </a:rPr>
                        <a:t>expansion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GB" sz="1400" b="0" i="0" dirty="0">
                          <a:solidFill>
                            <a:schemeClr val="tx1"/>
                          </a:solidFill>
                          <a:effectLst/>
                          <a:latin typeface="Gill Sans MT" panose="020B0502020104020203" pitchFamily="34" charset="0"/>
                        </a:rPr>
                        <a:t>tension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algn="ctr"/>
                      <a:r>
                        <a:rPr lang="en-GB" sz="1400" b="0" i="0" dirty="0">
                          <a:solidFill>
                            <a:schemeClr val="tx1"/>
                          </a:solidFill>
                          <a:effectLst/>
                          <a:latin typeface="Gill Sans MT" panose="020B0502020104020203" pitchFamily="34" charset="0"/>
                        </a:rPr>
                        <a:t>extension</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1427852307"/>
                  </a:ext>
                </a:extLst>
              </a:tr>
              <a:tr h="481504">
                <a:tc>
                  <a:txBody>
                    <a:bodyPr/>
                    <a:lstStyle/>
                    <a:p>
                      <a:pPr algn="ctr"/>
                      <a:r>
                        <a:rPr lang="en-GB" sz="1400" b="0" i="0" dirty="0">
                          <a:solidFill>
                            <a:schemeClr val="tx1"/>
                          </a:solidFill>
                          <a:effectLst/>
                          <a:latin typeface="Gill Sans MT" panose="020B0502020104020203" pitchFamily="34" charset="0"/>
                        </a:rPr>
                        <a:t>decision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89537737"/>
                  </a:ext>
                </a:extLst>
              </a:tr>
              <a:tr h="481504">
                <a:tc>
                  <a:txBody>
                    <a:bodyPr/>
                    <a:lstStyle/>
                    <a:p>
                      <a:pPr algn="ctr"/>
                      <a:r>
                        <a:rPr lang="en-GB" sz="1400" b="0" i="0" dirty="0">
                          <a:solidFill>
                            <a:schemeClr val="tx1"/>
                          </a:solidFill>
                          <a:effectLst/>
                          <a:latin typeface="Gill Sans MT" panose="020B0502020104020203" pitchFamily="34" charset="0"/>
                        </a:rPr>
                        <a:t>division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330154579"/>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confession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043337671"/>
                  </a:ext>
                </a:extLst>
              </a:tr>
              <a:tr h="481504">
                <a:tc>
                  <a:txBody>
                    <a:bodyPr/>
                    <a:lstStyle/>
                    <a:p>
                      <a:pPr algn="ctr"/>
                      <a:r>
                        <a:rPr lang="en-GB" sz="1400" b="0" i="0" dirty="0">
                          <a:solidFill>
                            <a:schemeClr val="tx1"/>
                          </a:solidFill>
                          <a:effectLst/>
                          <a:latin typeface="Gill Sans MT" panose="020B0502020104020203" pitchFamily="34" charset="0"/>
                        </a:rPr>
                        <a:t>discussion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algn="ctr"/>
                      <a:r>
                        <a:rPr lang="en-GB" sz="1400" b="0" i="0" dirty="0">
                          <a:solidFill>
                            <a:schemeClr val="tx1"/>
                          </a:solidFill>
                          <a:effectLst/>
                          <a:latin typeface="Gill Sans MT" panose="020B0502020104020203" pitchFamily="34" charset="0"/>
                        </a:rPr>
                        <a:t>admission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572959417"/>
                  </a:ext>
                </a:extLst>
              </a:tr>
              <a:tr h="481504">
                <a:tc>
                  <a:txBody>
                    <a:bodyPr/>
                    <a:lstStyle/>
                    <a:p>
                      <a:pPr algn="ctr"/>
                      <a:r>
                        <a:rPr lang="en-GB" sz="1400" b="0" i="0" dirty="0">
                          <a:solidFill>
                            <a:schemeClr val="tx1"/>
                          </a:solidFill>
                          <a:effectLst/>
                          <a:latin typeface="Gill Sans MT" panose="020B0502020104020203" pitchFamily="34" charset="0"/>
                        </a:rPr>
                        <a:t>expression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545749979"/>
                  </a:ext>
                </a:extLst>
              </a:tr>
              <a:tr h="481504">
                <a:tc>
                  <a:txBody>
                    <a:bodyPr/>
                    <a:lstStyle/>
                    <a:p>
                      <a:pPr algn="ctr"/>
                      <a:r>
                        <a:rPr lang="en-GB" sz="1400" b="0" i="0" dirty="0">
                          <a:solidFill>
                            <a:schemeClr val="tx1"/>
                          </a:solidFill>
                          <a:effectLst/>
                          <a:latin typeface="Gill Sans MT" panose="020B0502020104020203" pitchFamily="34" charset="0"/>
                        </a:rPr>
                        <a:t>permission</a:t>
                      </a:r>
                      <a:endParaRPr lang="en-GB" sz="1400" dirty="0">
                        <a:solidFill>
                          <a:schemeClr val="tx1"/>
                        </a:solidFill>
                        <a:latin typeface="Gill Sans MT" panose="020B0502020104020203" pitchFamily="34" charset="0"/>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dirty="0">
                          <a:solidFill>
                            <a:schemeClr val="tx1"/>
                          </a:solidFill>
                          <a:latin typeface="Gill Sans MT" panose="020B0502020104020203" pitchFamily="34" charset="77"/>
                        </a:rPr>
                        <a:t>nation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346787388"/>
                  </a:ext>
                </a:extLst>
              </a:tr>
              <a:tr h="481504">
                <a:tc>
                  <a:txBody>
                    <a:bodyPr/>
                    <a:lstStyle/>
                    <a:p>
                      <a:pPr algn="ctr"/>
                      <a:r>
                        <a:rPr lang="en-GB" sz="1400" b="1" dirty="0">
                          <a:solidFill>
                            <a:schemeClr val="tx1"/>
                          </a:solidFill>
                          <a:latin typeface="Gill Sans MT" panose="020B0502020104020203" pitchFamily="34" charset="77"/>
                        </a:rPr>
                        <a:t>session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044813337"/>
                  </a:ext>
                </a:extLst>
              </a:tr>
              <a:tr h="481504">
                <a:tc>
                  <a:txBody>
                    <a:bodyPr/>
                    <a:lstStyle/>
                    <a:p>
                      <a:pPr algn="ctr"/>
                      <a:r>
                        <a:rPr lang="en-GB" sz="1400" b="1" dirty="0">
                          <a:solidFill>
                            <a:schemeClr val="tx1"/>
                          </a:solidFill>
                          <a:latin typeface="Gill Sans MT" panose="020B0502020104020203" pitchFamily="34" charset="77"/>
                        </a:rPr>
                        <a:t>relation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454755072"/>
                  </a:ext>
                </a:extLst>
              </a:tr>
            </a:tbl>
          </a:graphicData>
        </a:graphic>
      </p:graphicFrame>
      <p:graphicFrame>
        <p:nvGraphicFramePr>
          <p:cNvPr id="8" name="Table 7">
            <a:extLst>
              <a:ext uri="{FF2B5EF4-FFF2-40B4-BE49-F238E27FC236}">
                <a16:creationId xmlns:a16="http://schemas.microsoft.com/office/drawing/2014/main" id="{0107DB94-3D60-A443-B1F8-3EC90AAB2660}"/>
              </a:ext>
            </a:extLst>
          </p:cNvPr>
          <p:cNvGraphicFramePr>
            <a:graphicFrameLocks noGrp="1"/>
          </p:cNvGraphicFramePr>
          <p:nvPr>
            <p:extLst>
              <p:ext uri="{D42A27DB-BD31-4B8C-83A1-F6EECF244321}">
                <p14:modId xmlns:p14="http://schemas.microsoft.com/office/powerpoint/2010/main" val="1593589329"/>
              </p:ext>
            </p:extLst>
          </p:nvPr>
        </p:nvGraphicFramePr>
        <p:xfrm>
          <a:off x="4734732"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3</a:t>
                      </a:r>
                    </a:p>
                  </a:txBody>
                  <a:tcPr anchor="ctr"/>
                </a:tc>
                <a:extLst>
                  <a:ext uri="{0D108BD9-81ED-4DB2-BD59-A6C34878D82A}">
                    <a16:rowId xmlns:a16="http://schemas.microsoft.com/office/drawing/2014/main" val="2736984180"/>
                  </a:ext>
                </a:extLst>
              </a:tr>
              <a:tr h="481504">
                <a:tc>
                  <a:txBody>
                    <a:bodyPr/>
                    <a:lstStyle/>
                    <a:p>
                      <a:pPr algn="ctr"/>
                      <a:r>
                        <a:rPr lang="en-GB" sz="1400" b="0" i="0" dirty="0">
                          <a:solidFill>
                            <a:schemeClr val="tx1"/>
                          </a:solidFill>
                          <a:effectLst/>
                          <a:latin typeface="Gill Sans MT" panose="020B0502020104020203" pitchFamily="34" charset="0"/>
                        </a:rPr>
                        <a:t>decision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GB" sz="1400" b="0" i="0" dirty="0">
                          <a:solidFill>
                            <a:schemeClr val="tx1"/>
                          </a:solidFill>
                          <a:effectLst/>
                          <a:latin typeface="Gill Sans MT" panose="020B0502020104020203" pitchFamily="34" charset="0"/>
                        </a:rPr>
                        <a:t>division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chemeClr val="tx1"/>
                          </a:solidFill>
                          <a:effectLst/>
                          <a:latin typeface="Gill Sans MT" panose="020B0502020104020203" pitchFamily="34" charset="0"/>
                        </a:rPr>
                        <a:t>confession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427852307"/>
                  </a:ext>
                </a:extLst>
              </a:tr>
              <a:tr h="481504">
                <a:tc>
                  <a:txBody>
                    <a:bodyPr/>
                    <a:lstStyle/>
                    <a:p>
                      <a:pPr algn="ctr"/>
                      <a:r>
                        <a:rPr lang="en-GB" sz="1400" b="0" i="0" dirty="0">
                          <a:solidFill>
                            <a:schemeClr val="tx1"/>
                          </a:solidFill>
                          <a:effectLst/>
                          <a:latin typeface="Gill Sans MT" panose="020B0502020104020203" pitchFamily="34" charset="0"/>
                        </a:rPr>
                        <a:t>discussion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89537737"/>
                  </a:ext>
                </a:extLst>
              </a:tr>
              <a:tr h="481504">
                <a:tc>
                  <a:txBody>
                    <a:bodyPr/>
                    <a:lstStyle/>
                    <a:p>
                      <a:pPr algn="ctr"/>
                      <a:r>
                        <a:rPr lang="en-GB" sz="1400" b="0" i="0" dirty="0">
                          <a:solidFill>
                            <a:schemeClr val="tx1"/>
                          </a:solidFill>
                          <a:effectLst/>
                          <a:latin typeface="Gill Sans MT" panose="020B0502020104020203" pitchFamily="34" charset="0"/>
                        </a:rPr>
                        <a:t>admission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330154579"/>
                  </a:ext>
                </a:extLst>
              </a:tr>
              <a:tr h="481504">
                <a:tc>
                  <a:txBody>
                    <a:bodyPr/>
                    <a:lstStyle/>
                    <a:p>
                      <a:pPr algn="ctr"/>
                      <a:r>
                        <a:rPr lang="en-GB" sz="1400" b="0" i="0" dirty="0">
                          <a:solidFill>
                            <a:schemeClr val="tx1"/>
                          </a:solidFill>
                          <a:effectLst/>
                          <a:latin typeface="Gill Sans MT" panose="020B0502020104020203" pitchFamily="34" charset="0"/>
                        </a:rPr>
                        <a:t>expression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043337671"/>
                  </a:ext>
                </a:extLst>
              </a:tr>
              <a:tr h="481504">
                <a:tc>
                  <a:txBody>
                    <a:bodyPr/>
                    <a:lstStyle/>
                    <a:p>
                      <a:pPr algn="ctr"/>
                      <a:r>
                        <a:rPr lang="en-GB" sz="1400" b="0" i="0" dirty="0">
                          <a:solidFill>
                            <a:schemeClr val="tx1"/>
                          </a:solidFill>
                          <a:effectLst/>
                          <a:latin typeface="Gill Sans MT" panose="020B0502020104020203" pitchFamily="34" charset="0"/>
                        </a:rPr>
                        <a:t>permission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algn="ctr"/>
                      <a:r>
                        <a:rPr lang="en-GB" sz="1400" b="0" i="0" dirty="0">
                          <a:solidFill>
                            <a:schemeClr val="tx1"/>
                          </a:solidFill>
                          <a:effectLst/>
                          <a:latin typeface="Gill Sans MT" panose="020B0502020104020203" pitchFamily="34" charset="0"/>
                        </a:rPr>
                        <a:t>musician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572959417"/>
                  </a:ext>
                </a:extLst>
              </a:tr>
              <a:tr h="481504">
                <a:tc>
                  <a:txBody>
                    <a:bodyPr/>
                    <a:lstStyle/>
                    <a:p>
                      <a:pPr algn="ctr"/>
                      <a:r>
                        <a:rPr lang="en-GB" sz="1400" b="0" i="0" dirty="0">
                          <a:solidFill>
                            <a:schemeClr val="tx1"/>
                          </a:solidFill>
                          <a:effectLst/>
                          <a:latin typeface="Gill Sans MT" panose="020B0502020104020203" pitchFamily="34" charset="0"/>
                        </a:rPr>
                        <a:t>electrician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545749979"/>
                  </a:ext>
                </a:extLst>
              </a:tr>
              <a:tr h="481504">
                <a:tc>
                  <a:txBody>
                    <a:bodyPr/>
                    <a:lstStyle/>
                    <a:p>
                      <a:pPr algn="ctr"/>
                      <a:r>
                        <a:rPr lang="en-GB" sz="1400" b="0" i="0" dirty="0">
                          <a:solidFill>
                            <a:schemeClr val="tx1"/>
                          </a:solidFill>
                          <a:effectLst/>
                          <a:latin typeface="Gill Sans MT" panose="020B0502020104020203" pitchFamily="34" charset="0"/>
                        </a:rPr>
                        <a:t>magician</a:t>
                      </a:r>
                      <a:endParaRPr lang="en-GB" sz="1400" dirty="0">
                        <a:solidFill>
                          <a:schemeClr val="tx1"/>
                        </a:solidFill>
                        <a:latin typeface="Gill Sans MT" panose="020B0502020104020203" pitchFamily="34" charset="0"/>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relation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4250698994"/>
                  </a:ext>
                </a:extLst>
              </a:tr>
              <a:tr h="481504">
                <a:tc>
                  <a:txBody>
                    <a:bodyPr/>
                    <a:lstStyle/>
                    <a:p>
                      <a:pPr algn="ctr"/>
                      <a:r>
                        <a:rPr lang="en-GB" sz="1400" b="1" i="0" u="none" dirty="0">
                          <a:solidFill>
                            <a:schemeClr val="tx1"/>
                          </a:solidFill>
                          <a:latin typeface="Gill Sans MT" panose="020B0502020104020203" pitchFamily="34" charset="0"/>
                        </a:rPr>
                        <a:t>optician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371395979"/>
                  </a:ext>
                </a:extLst>
              </a:tr>
              <a:tr h="481504">
                <a:tc>
                  <a:txBody>
                    <a:bodyPr/>
                    <a:lstStyle/>
                    <a:p>
                      <a:pPr algn="ctr"/>
                      <a:r>
                        <a:rPr lang="en-GB" sz="1400" b="1" i="0" u="none" dirty="0">
                          <a:solidFill>
                            <a:schemeClr val="tx1"/>
                          </a:solidFill>
                          <a:latin typeface="Gill Sans MT" panose="020B0502020104020203" pitchFamily="34" charset="0"/>
                        </a:rPr>
                        <a:t>station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623360763"/>
                  </a:ext>
                </a:extLst>
              </a:tr>
            </a:tbl>
          </a:graphicData>
        </a:graphic>
      </p:graphicFrame>
      <p:sp>
        <p:nvSpPr>
          <p:cNvPr id="3" name="TextBox 2">
            <a:extLst>
              <a:ext uri="{FF2B5EF4-FFF2-40B4-BE49-F238E27FC236}">
                <a16:creationId xmlns:a16="http://schemas.microsoft.com/office/drawing/2014/main" id="{4EE8E219-6E18-D14E-9749-4170DBC7D206}"/>
              </a:ext>
            </a:extLst>
          </p:cNvPr>
          <p:cNvSpPr txBox="1"/>
          <p:nvPr/>
        </p:nvSpPr>
        <p:spPr>
          <a:xfrm>
            <a:off x="414580" y="222565"/>
            <a:ext cx="5970722" cy="2531462"/>
          </a:xfrm>
          <a:prstGeom prst="rect">
            <a:avLst/>
          </a:prstGeom>
          <a:noFill/>
        </p:spPr>
        <p:txBody>
          <a:bodyPr wrap="square" rtlCol="0">
            <a:spAutoFit/>
          </a:bodyPr>
          <a:lstStyle/>
          <a:p>
            <a:r>
              <a:rPr lang="en-GB" sz="1600" u="sng" dirty="0">
                <a:latin typeface="Gill Sans" panose="020B0502020104020203" pitchFamily="34" charset="-79"/>
                <a:cs typeface="Gill Sans" panose="020B0502020104020203" pitchFamily="34" charset="-79"/>
              </a:rPr>
              <a:t>Weekly Assessment Lists</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page provides three different word lists to test pupils on at the end of the week.</a:t>
            </a:r>
          </a:p>
          <a:p>
            <a:r>
              <a:rPr lang="en-GB" sz="1200" dirty="0">
                <a:latin typeface="Gill Sans" panose="020B0502020104020203" pitchFamily="34" charset="-79"/>
                <a:cs typeface="Gill Sans" panose="020B0502020104020203" pitchFamily="34" charset="-79"/>
              </a:rPr>
              <a:t>In some cases, the word lists may become more difficult as the lists move from left to right, but this won’t always be the case. Each list provides a differing 10 words and provides flexibility, variation and differentiation opportunities for users where needed.</a:t>
            </a:r>
          </a:p>
          <a:p>
            <a:endParaRPr lang="en-GB" sz="1200" dirty="0">
              <a:latin typeface="Gill Sans" panose="020B0502020104020203" pitchFamily="34" charset="-79"/>
              <a:cs typeface="Gill Sans" panose="020B0502020104020203" pitchFamily="34" charset="-79"/>
            </a:endParaRPr>
          </a:p>
          <a:p>
            <a:r>
              <a:rPr lang="en-GB" sz="1200" u="sng" dirty="0">
                <a:latin typeface="Gill Sans" panose="020B0502020104020203" pitchFamily="34" charset="-79"/>
                <a:cs typeface="Gill Sans" panose="020B0502020104020203" pitchFamily="34" charset="-79"/>
              </a:rPr>
              <a:t>The grey section</a:t>
            </a:r>
            <a:r>
              <a:rPr lang="en-GB" sz="1200" dirty="0">
                <a:latin typeface="Gill Sans" panose="020B0502020104020203" pitchFamily="34" charset="-79"/>
                <a:cs typeface="Gill Sans" panose="020B0502020104020203" pitchFamily="34" charset="-79"/>
              </a:rPr>
              <a:t> provides three additional words from the rule that are not included as part of this learning pack. Some or all three of these words can used in the test to truly test pupils understanding. Teachers should swap out words at their own discretion., or not at all.</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may support delivering a differentiated test if needed.</a:t>
            </a:r>
          </a:p>
          <a:p>
            <a:endParaRPr lang="en-GB" sz="1050" dirty="0">
              <a:latin typeface="Gill Sans" panose="020B0502020104020203" pitchFamily="34" charset="-79"/>
              <a:cs typeface="Gill Sans" panose="020B0502020104020203" pitchFamily="34" charset="-79"/>
            </a:endParaRPr>
          </a:p>
        </p:txBody>
      </p:sp>
    </p:spTree>
    <p:extLst>
      <p:ext uri="{BB962C8B-B14F-4D97-AF65-F5344CB8AC3E}">
        <p14:creationId xmlns:p14="http://schemas.microsoft.com/office/powerpoint/2010/main" val="4017370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E04FB-AC78-355E-2482-6DB58895E39F}"/>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1511DAE-872C-0388-6C8C-AF5386E1FDED}"/>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E75CED90-629C-646F-FCE8-340A2283A912}"/>
              </a:ext>
            </a:extLst>
          </p:cNvPr>
          <p:cNvSpPr txBox="1"/>
          <p:nvPr/>
        </p:nvSpPr>
        <p:spPr>
          <a:xfrm>
            <a:off x="1263342" y="1200679"/>
            <a:ext cx="4331314" cy="338554"/>
          </a:xfrm>
          <a:prstGeom prst="rect">
            <a:avLst/>
          </a:prstGeom>
          <a:noFill/>
        </p:spPr>
        <p:txBody>
          <a:bodyPr wrap="none" rtlCol="0">
            <a:spAutoFit/>
          </a:bodyPr>
          <a:lstStyle/>
          <a:p>
            <a:r>
              <a:rPr lang="en-GB" sz="1600" b="1" u="sng" dirty="0">
                <a:latin typeface="Gill Sans MT" panose="020B0502020104020203" pitchFamily="34" charset="77"/>
              </a:rPr>
              <a:t>INSTRUCTIONS FOR USING THIS PACK:</a:t>
            </a:r>
          </a:p>
        </p:txBody>
      </p:sp>
      <p:sp>
        <p:nvSpPr>
          <p:cNvPr id="7" name="Rectangle 6">
            <a:extLst>
              <a:ext uri="{FF2B5EF4-FFF2-40B4-BE49-F238E27FC236}">
                <a16:creationId xmlns:a16="http://schemas.microsoft.com/office/drawing/2014/main" id="{ABD00B04-8C7D-AAEF-2F30-D52ACAE5DCD8}"/>
              </a:ext>
            </a:extLst>
          </p:cNvPr>
          <p:cNvSpPr/>
          <p:nvPr/>
        </p:nvSpPr>
        <p:spPr>
          <a:xfrm>
            <a:off x="181947" y="138404"/>
            <a:ext cx="6494106" cy="1077218"/>
          </a:xfrm>
          <a:prstGeom prst="rect">
            <a:avLst/>
          </a:prstGeom>
        </p:spPr>
        <p:txBody>
          <a:bodyPr wrap="square">
            <a:spAutoFit/>
          </a:bodyPr>
          <a:lstStyle/>
          <a:p>
            <a:pPr algn="ctr"/>
            <a:r>
              <a:rPr lang="en-GB" sz="3200" b="1" dirty="0">
                <a:latin typeface="Gill Sans MT" panose="020B0502020104020203" pitchFamily="34" charset="77"/>
                <a:cs typeface="Phosphate Inline" panose="02000506050000020004" pitchFamily="2" charset="77"/>
              </a:rPr>
              <a:t>WHOLE SCHOOL SPELLING </a:t>
            </a:r>
          </a:p>
          <a:p>
            <a:pPr algn="ctr"/>
            <a:r>
              <a:rPr lang="en-GB" sz="3200" b="1" dirty="0">
                <a:latin typeface="Gill Sans MT" panose="020B0502020104020203" pitchFamily="34" charset="77"/>
                <a:cs typeface="Phosphate Inline" panose="02000506050000020004" pitchFamily="2" charset="77"/>
              </a:rPr>
              <a:t>SYSTEM</a:t>
            </a:r>
          </a:p>
        </p:txBody>
      </p:sp>
      <p:sp>
        <p:nvSpPr>
          <p:cNvPr id="8" name="TextBox 7">
            <a:extLst>
              <a:ext uri="{FF2B5EF4-FFF2-40B4-BE49-F238E27FC236}">
                <a16:creationId xmlns:a16="http://schemas.microsoft.com/office/drawing/2014/main" id="{EB3A8036-4BAB-702A-8D95-6F0D9020D282}"/>
              </a:ext>
            </a:extLst>
          </p:cNvPr>
          <p:cNvSpPr txBox="1"/>
          <p:nvPr/>
        </p:nvSpPr>
        <p:spPr>
          <a:xfrm>
            <a:off x="181947" y="1547129"/>
            <a:ext cx="6494105" cy="563231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This pack contains everything you need to effectively teach, learn, practice and test a given spelling rule. The pack contains resources to send home at the beginning of the week, resources to display and use in the classroom, resources to send home, resources to play with and learn the spellings, and resources to test pupils' knowledge of a spelling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Spelling Rule </a:t>
            </a:r>
            <a:r>
              <a:rPr lang="en-GB" sz="1200" dirty="0">
                <a:latin typeface="Gill Sans" panose="020B0502020104020203" pitchFamily="34" charset="-79"/>
                <a:cs typeface="Gill Sans" panose="020B0502020104020203" pitchFamily="34" charset="-79"/>
              </a:rPr>
              <a:t>- Page 3 introduce a spelling rule, gives a clear explanation of the rule and provides a spelling bank of up to 20 words where the spelling rule can be applied. This sheet should be used to introduce the spelling rule and then sent home to support parents at home. Page 4 is a home work activity sheet that can be printed and sent home, allowing pupils to practice and learn a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Look, Write, Cover and Check </a:t>
            </a:r>
            <a:r>
              <a:rPr lang="en-GB" sz="1200" dirty="0">
                <a:latin typeface="Gill Sans" panose="020B0502020104020203" pitchFamily="34" charset="-79"/>
                <a:cs typeface="Gill Sans" panose="020B0502020104020203" pitchFamily="34" charset="-79"/>
              </a:rPr>
              <a:t>- Pages 6, 7 and 8 are your classic look, cover, write and check spelling activities. This have been provided in many variations to help you keep spelling fresh and engaging in the class and at home. These resources can be printed.</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Printable Cards </a:t>
            </a:r>
            <a:r>
              <a:rPr lang="en-GB" sz="1200" dirty="0">
                <a:latin typeface="Gill Sans" panose="020B0502020104020203" pitchFamily="34" charset="-79"/>
                <a:cs typeface="Gill Sans" panose="020B0502020104020203" pitchFamily="34" charset="-79"/>
              </a:rPr>
              <a:t>- Pages 10-11 offer the spellings for the week as printable cards which can be used in the classroom or sent home for pupils to use as part of their learning of spellings at home. This sheet could also be trimmed along the line and then used as quick and simple flash cards.</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Display Words</a:t>
            </a:r>
            <a:r>
              <a:rPr lang="en-GB" sz="1200" dirty="0">
                <a:latin typeface="Gill Sans" panose="020B0502020104020203" pitchFamily="34" charset="-79"/>
                <a:cs typeface="Gill Sans" panose="020B0502020104020203" pitchFamily="34" charset="-79"/>
              </a:rPr>
              <a:t> - Pages 13-15 have each of the words from the spelling bank pre-populated so that you can quickly print the whole set of words and display them effectively within your classroom. This is a great resource and allows you to effectively and efficiently reference your spellings throughout the week.</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Test Resources </a:t>
            </a:r>
            <a:r>
              <a:rPr lang="en-GB" sz="1200" dirty="0">
                <a:latin typeface="Gill Sans" panose="020B0502020104020203" pitchFamily="34" charset="-79"/>
                <a:cs typeface="Gill Sans" panose="020B0502020104020203" pitchFamily="34" charset="-79"/>
              </a:rPr>
              <a:t>- Pages 18-23 has all of the resources you need to deliver the test at the end of the week including a variety of answer sheets and even differentiated lists of words to test pupils on which increase in difficulty. Page 18 specifically has 3 end of week testing lists, that increase in difficulty from left to right. Allowing for differentiation if required. At the bottom of each list are 3 additional words found in the grey area. These words are not found in the weekly teaching pack and are additional words that you can use in the test (should you wish), that apply the spelling rule of the week. These words can help teachers understand if pupils can apply the rule to new words.</a:t>
            </a:r>
          </a:p>
        </p:txBody>
      </p:sp>
      <p:graphicFrame>
        <p:nvGraphicFramePr>
          <p:cNvPr id="9" name="Table 8">
            <a:extLst>
              <a:ext uri="{FF2B5EF4-FFF2-40B4-BE49-F238E27FC236}">
                <a16:creationId xmlns:a16="http://schemas.microsoft.com/office/drawing/2014/main" id="{0AB27994-3956-C6D9-DF04-4348E7FDF8B9}"/>
              </a:ext>
            </a:extLst>
          </p:cNvPr>
          <p:cNvGraphicFramePr>
            <a:graphicFrameLocks noGrp="1"/>
          </p:cNvGraphicFramePr>
          <p:nvPr/>
        </p:nvGraphicFramePr>
        <p:xfrm>
          <a:off x="3418609" y="7216114"/>
          <a:ext cx="3136579" cy="2356137"/>
        </p:xfrm>
        <a:graphic>
          <a:graphicData uri="http://schemas.openxmlformats.org/drawingml/2006/table">
            <a:tbl>
              <a:tblPr firstRow="1" bandRow="1">
                <a:tableStyleId>{5940675A-B579-460E-94D1-54222C63F5DA}</a:tableStyleId>
              </a:tblPr>
              <a:tblGrid>
                <a:gridCol w="1041668">
                  <a:extLst>
                    <a:ext uri="{9D8B030D-6E8A-4147-A177-3AD203B41FA5}">
                      <a16:colId xmlns:a16="http://schemas.microsoft.com/office/drawing/2014/main" val="1021744496"/>
                    </a:ext>
                  </a:extLst>
                </a:gridCol>
                <a:gridCol w="2094911">
                  <a:extLst>
                    <a:ext uri="{9D8B030D-6E8A-4147-A177-3AD203B41FA5}">
                      <a16:colId xmlns:a16="http://schemas.microsoft.com/office/drawing/2014/main" val="3359315249"/>
                    </a:ext>
                  </a:extLst>
                </a:gridCol>
              </a:tblGrid>
              <a:tr h="240827">
                <a:tc gridSpan="2">
                  <a:txBody>
                    <a:bodyPr/>
                    <a:lstStyle/>
                    <a:p>
                      <a:pPr algn="ctr"/>
                      <a:r>
                        <a:rPr lang="en-GB" sz="1050" b="1" i="0" dirty="0">
                          <a:latin typeface="Gill Sans" panose="020B0502020104020203" pitchFamily="34" charset="-79"/>
                          <a:cs typeface="Gill Sans" panose="020B0502020104020203" pitchFamily="34" charset="-79"/>
                        </a:rPr>
                        <a:t>Suggested Weekly Spelling Routine</a:t>
                      </a:r>
                    </a:p>
                  </a:txBody>
                  <a:tcPr anchor="ctr"/>
                </a:tc>
                <a:tc hMerge="1">
                  <a:txBody>
                    <a:bodyPr/>
                    <a:lstStyle/>
                    <a:p>
                      <a:endParaRPr lang="en-GB" dirty="0"/>
                    </a:p>
                  </a:txBody>
                  <a:tcPr/>
                </a:tc>
                <a:extLst>
                  <a:ext uri="{0D108BD9-81ED-4DB2-BD59-A6C34878D82A}">
                    <a16:rowId xmlns:a16="http://schemas.microsoft.com/office/drawing/2014/main" val="163902684"/>
                  </a:ext>
                </a:extLst>
              </a:tr>
              <a:tr h="682894">
                <a:tc>
                  <a:txBody>
                    <a:bodyPr/>
                    <a:lstStyle/>
                    <a:p>
                      <a:pPr algn="ctr"/>
                      <a:r>
                        <a:rPr lang="en-GB" sz="1050" b="0" i="0" dirty="0">
                          <a:latin typeface="Gill Sans" panose="020B0502020104020203" pitchFamily="34" charset="-79"/>
                          <a:cs typeface="Gill Sans" panose="020B0502020104020203" pitchFamily="34" charset="-79"/>
                        </a:rPr>
                        <a:t>Monday</a:t>
                      </a:r>
                    </a:p>
                  </a:txBody>
                  <a:tcPr anchor="ctr"/>
                </a:tc>
                <a:tc>
                  <a:txBody>
                    <a:bodyPr/>
                    <a:lstStyle/>
                    <a:p>
                      <a:pPr algn="ctr"/>
                      <a:r>
                        <a:rPr lang="en-GB" sz="1050" b="0" i="0" dirty="0">
                          <a:latin typeface="Gill Sans" panose="020B0502020104020203" pitchFamily="34" charset="-79"/>
                          <a:cs typeface="Gill Sans" panose="020B0502020104020203" pitchFamily="34" charset="-79"/>
                        </a:rPr>
                        <a:t>Introduce and teach specific spelling rule. Send page 3 home and any other supporting resources. Display spellings in classroom</a:t>
                      </a:r>
                    </a:p>
                  </a:txBody>
                  <a:tcPr anchor="ctr"/>
                </a:tc>
                <a:extLst>
                  <a:ext uri="{0D108BD9-81ED-4DB2-BD59-A6C34878D82A}">
                    <a16:rowId xmlns:a16="http://schemas.microsoft.com/office/drawing/2014/main" val="775898709"/>
                  </a:ext>
                </a:extLst>
              </a:tr>
              <a:tr h="267219">
                <a:tc>
                  <a:txBody>
                    <a:bodyPr/>
                    <a:lstStyle/>
                    <a:p>
                      <a:pPr algn="ctr"/>
                      <a:r>
                        <a:rPr lang="en-GB" sz="1050" b="0" i="0" dirty="0">
                          <a:latin typeface="Gill Sans" panose="020B0502020104020203" pitchFamily="34" charset="-79"/>
                          <a:cs typeface="Gill Sans" panose="020B0502020104020203" pitchFamily="34" charset="-79"/>
                        </a:rPr>
                        <a:t>Tuesday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738133881"/>
                  </a:ext>
                </a:extLst>
              </a:tr>
              <a:tr h="267219">
                <a:tc>
                  <a:txBody>
                    <a:bodyPr/>
                    <a:lstStyle/>
                    <a:p>
                      <a:pPr algn="ctr"/>
                      <a:r>
                        <a:rPr lang="en-GB" sz="1050" b="0" i="0" dirty="0">
                          <a:latin typeface="Gill Sans" panose="020B0502020104020203" pitchFamily="34" charset="-79"/>
                          <a:cs typeface="Gill Sans" panose="020B0502020104020203" pitchFamily="34" charset="-79"/>
                        </a:rPr>
                        <a:t>Wednesday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118295504"/>
                  </a:ext>
                </a:extLst>
              </a:tr>
              <a:tr h="267219">
                <a:tc>
                  <a:txBody>
                    <a:bodyPr/>
                    <a:lstStyle/>
                    <a:p>
                      <a:pPr algn="ctr"/>
                      <a:r>
                        <a:rPr lang="en-GB" sz="1050" b="0" i="0" dirty="0">
                          <a:latin typeface="Gill Sans" panose="020B0502020104020203" pitchFamily="34" charset="-79"/>
                          <a:cs typeface="Gill Sans" panose="020B0502020104020203" pitchFamily="34" charset="-79"/>
                        </a:rPr>
                        <a:t>Thursday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2030755366"/>
                  </a:ext>
                </a:extLst>
              </a:tr>
              <a:tr h="371138">
                <a:tc>
                  <a:txBody>
                    <a:bodyPr/>
                    <a:lstStyle/>
                    <a:p>
                      <a:pPr algn="ctr"/>
                      <a:r>
                        <a:rPr lang="en-GB" sz="1050" b="0" i="0" dirty="0">
                          <a:latin typeface="Gill Sans" panose="020B0502020104020203" pitchFamily="34" charset="-79"/>
                          <a:cs typeface="Gill Sans" panose="020B0502020104020203" pitchFamily="34" charset="-79"/>
                        </a:rPr>
                        <a:t>Friday</a:t>
                      </a:r>
                    </a:p>
                  </a:txBody>
                  <a:tcPr anchor="ctr"/>
                </a:tc>
                <a:tc>
                  <a:txBody>
                    <a:bodyPr/>
                    <a:lstStyle/>
                    <a:p>
                      <a:pPr algn="ctr"/>
                      <a:r>
                        <a:rPr lang="en-GB" sz="1050" b="0" i="0" dirty="0">
                          <a:latin typeface="Gill Sans" panose="020B0502020104020203" pitchFamily="34" charset="-79"/>
                          <a:cs typeface="Gill Sans" panose="020B0502020104020203" pitchFamily="34" charset="-79"/>
                        </a:rPr>
                        <a:t>Test specific spelling rule with 10 questions from bank of 20</a:t>
                      </a:r>
                    </a:p>
                  </a:txBody>
                  <a:tcPr anchor="ctr"/>
                </a:tc>
                <a:extLst>
                  <a:ext uri="{0D108BD9-81ED-4DB2-BD59-A6C34878D82A}">
                    <a16:rowId xmlns:a16="http://schemas.microsoft.com/office/drawing/2014/main" val="2115491235"/>
                  </a:ext>
                </a:extLst>
              </a:tr>
            </a:tbl>
          </a:graphicData>
        </a:graphic>
      </p:graphicFrame>
      <p:sp>
        <p:nvSpPr>
          <p:cNvPr id="10" name="TextBox 9">
            <a:extLst>
              <a:ext uri="{FF2B5EF4-FFF2-40B4-BE49-F238E27FC236}">
                <a16:creationId xmlns:a16="http://schemas.microsoft.com/office/drawing/2014/main" id="{930CF698-CC4C-8BBA-FD3C-433C1CC52E03}"/>
              </a:ext>
            </a:extLst>
          </p:cNvPr>
          <p:cNvSpPr txBox="1"/>
          <p:nvPr/>
        </p:nvSpPr>
        <p:spPr>
          <a:xfrm>
            <a:off x="181947" y="7216114"/>
            <a:ext cx="3136579" cy="1384995"/>
          </a:xfrm>
          <a:prstGeom prst="rect">
            <a:avLst/>
          </a:prstGeom>
          <a:noFill/>
        </p:spPr>
        <p:txBody>
          <a:bodyPr wrap="square" rtlCol="0">
            <a:spAutoFit/>
          </a:bodyPr>
          <a:lstStyle/>
          <a:p>
            <a:r>
              <a:rPr lang="en-GB" sz="1200" b="1" dirty="0">
                <a:latin typeface="Gill Sans" panose="020B0502020104020203" pitchFamily="34" charset="-79"/>
                <a:cs typeface="Gill Sans" panose="020B0502020104020203" pitchFamily="34" charset="-79"/>
              </a:rPr>
              <a:t>Additional Resources Section </a:t>
            </a:r>
            <a:r>
              <a:rPr lang="en-GB" sz="1200" dirty="0">
                <a:latin typeface="Gill Sans" panose="020B0502020104020203" pitchFamily="34" charset="-79"/>
                <a:cs typeface="Gill Sans" panose="020B0502020104020203" pitchFamily="34" charset="-79"/>
              </a:rPr>
              <a:t>– This section is standard in each pack and provides a multitude of different printable activities that you could give to pupils in your care. Each activity is simple to administer and helps keep the spelling routine in your class on a Tuesday, Wednesday and Thursday fresh and purposeful!</a:t>
            </a:r>
          </a:p>
        </p:txBody>
      </p:sp>
    </p:spTree>
    <p:extLst>
      <p:ext uri="{BB962C8B-B14F-4D97-AF65-F5344CB8AC3E}">
        <p14:creationId xmlns:p14="http://schemas.microsoft.com/office/powerpoint/2010/main" val="20473274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FC73D18-CCDA-E54D-B419-2E5251CDC593}"/>
              </a:ext>
            </a:extLst>
          </p:cNvPr>
          <p:cNvGraphicFramePr>
            <a:graphicFrameLocks noGrp="1"/>
          </p:cNvGraphicFramePr>
          <p:nvPr/>
        </p:nvGraphicFramePr>
        <p:xfrm>
          <a:off x="249381" y="33250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1" name="Table 10">
            <a:extLst>
              <a:ext uri="{FF2B5EF4-FFF2-40B4-BE49-F238E27FC236}">
                <a16:creationId xmlns:a16="http://schemas.microsoft.com/office/drawing/2014/main" id="{A988778C-A7CC-AC43-9661-F2C36D1D7BDF}"/>
              </a:ext>
            </a:extLst>
          </p:cNvPr>
          <p:cNvGraphicFramePr>
            <a:graphicFrameLocks noGrp="1"/>
          </p:cNvGraphicFramePr>
          <p:nvPr/>
        </p:nvGraphicFramePr>
        <p:xfrm>
          <a:off x="249380" y="217422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2" name="Table 11">
            <a:extLst>
              <a:ext uri="{FF2B5EF4-FFF2-40B4-BE49-F238E27FC236}">
                <a16:creationId xmlns:a16="http://schemas.microsoft.com/office/drawing/2014/main" id="{5F1B77E9-AB45-4E43-8EA4-CE76E4A343EF}"/>
              </a:ext>
            </a:extLst>
          </p:cNvPr>
          <p:cNvGraphicFramePr>
            <a:graphicFrameLocks noGrp="1"/>
          </p:cNvGraphicFramePr>
          <p:nvPr/>
        </p:nvGraphicFramePr>
        <p:xfrm>
          <a:off x="249379" y="401593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3" name="Table 12">
            <a:extLst>
              <a:ext uri="{FF2B5EF4-FFF2-40B4-BE49-F238E27FC236}">
                <a16:creationId xmlns:a16="http://schemas.microsoft.com/office/drawing/2014/main" id="{733587C4-C018-EE48-AA3A-8C960512B401}"/>
              </a:ext>
            </a:extLst>
          </p:cNvPr>
          <p:cNvGraphicFramePr>
            <a:graphicFrameLocks noGrp="1"/>
          </p:cNvGraphicFramePr>
          <p:nvPr/>
        </p:nvGraphicFramePr>
        <p:xfrm>
          <a:off x="249378" y="585765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4" name="Table 13">
            <a:extLst>
              <a:ext uri="{FF2B5EF4-FFF2-40B4-BE49-F238E27FC236}">
                <a16:creationId xmlns:a16="http://schemas.microsoft.com/office/drawing/2014/main" id="{DBF93927-6E53-6C40-96E4-CD819009F1FF}"/>
              </a:ext>
            </a:extLst>
          </p:cNvPr>
          <p:cNvGraphicFramePr>
            <a:graphicFrameLocks noGrp="1"/>
          </p:cNvGraphicFramePr>
          <p:nvPr/>
        </p:nvGraphicFramePr>
        <p:xfrm>
          <a:off x="249377" y="769936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spTree>
    <p:extLst>
      <p:ext uri="{BB962C8B-B14F-4D97-AF65-F5344CB8AC3E}">
        <p14:creationId xmlns:p14="http://schemas.microsoft.com/office/powerpoint/2010/main" val="37012089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C9CD9-0E42-B2E2-C353-AF734ED90322}"/>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398DCC66-18C3-BE4B-5DE6-D245A62345E1}"/>
              </a:ext>
            </a:extLst>
          </p:cNvPr>
          <p:cNvGraphicFramePr>
            <a:graphicFrameLocks noGrp="1"/>
          </p:cNvGraphicFramePr>
          <p:nvPr/>
        </p:nvGraphicFramePr>
        <p:xfrm>
          <a:off x="249381" y="332509"/>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graphicFrame>
        <p:nvGraphicFramePr>
          <p:cNvPr id="2" name="Table 1">
            <a:extLst>
              <a:ext uri="{FF2B5EF4-FFF2-40B4-BE49-F238E27FC236}">
                <a16:creationId xmlns:a16="http://schemas.microsoft.com/office/drawing/2014/main" id="{569A1B86-6CE0-5F50-7D33-829E0E125F55}"/>
              </a:ext>
            </a:extLst>
          </p:cNvPr>
          <p:cNvGraphicFramePr>
            <a:graphicFrameLocks noGrp="1"/>
          </p:cNvGraphicFramePr>
          <p:nvPr/>
        </p:nvGraphicFramePr>
        <p:xfrm>
          <a:off x="249381" y="3545510"/>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graphicFrame>
        <p:nvGraphicFramePr>
          <p:cNvPr id="5" name="Table 4">
            <a:extLst>
              <a:ext uri="{FF2B5EF4-FFF2-40B4-BE49-F238E27FC236}">
                <a16:creationId xmlns:a16="http://schemas.microsoft.com/office/drawing/2014/main" id="{8B44853F-AF83-ED05-1079-28AC88868835}"/>
              </a:ext>
            </a:extLst>
          </p:cNvPr>
          <p:cNvGraphicFramePr>
            <a:graphicFrameLocks noGrp="1"/>
          </p:cNvGraphicFramePr>
          <p:nvPr/>
        </p:nvGraphicFramePr>
        <p:xfrm>
          <a:off x="249380" y="6758511"/>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spTree>
    <p:extLst>
      <p:ext uri="{BB962C8B-B14F-4D97-AF65-F5344CB8AC3E}">
        <p14:creationId xmlns:p14="http://schemas.microsoft.com/office/powerpoint/2010/main" val="16192597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nvGraphicFramePr>
        <p:xfrm>
          <a:off x="415636"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2" name="Table 11">
            <a:extLst>
              <a:ext uri="{FF2B5EF4-FFF2-40B4-BE49-F238E27FC236}">
                <a16:creationId xmlns:a16="http://schemas.microsoft.com/office/drawing/2014/main" id="{5ACDC7A5-5DF2-164B-8838-0CF4F81D34F5}"/>
              </a:ext>
            </a:extLst>
          </p:cNvPr>
          <p:cNvGraphicFramePr>
            <a:graphicFrameLocks noGrp="1"/>
          </p:cNvGraphicFramePr>
          <p:nvPr/>
        </p:nvGraphicFramePr>
        <p:xfrm>
          <a:off x="3571009"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3" name="Table 12">
            <a:extLst>
              <a:ext uri="{FF2B5EF4-FFF2-40B4-BE49-F238E27FC236}">
                <a16:creationId xmlns:a16="http://schemas.microsoft.com/office/drawing/2014/main" id="{1BE35FA9-B5C6-D845-89EC-90B0F41E0341}"/>
              </a:ext>
            </a:extLst>
          </p:cNvPr>
          <p:cNvGraphicFramePr>
            <a:graphicFrameLocks noGrp="1"/>
          </p:cNvGraphicFramePr>
          <p:nvPr/>
        </p:nvGraphicFramePr>
        <p:xfrm>
          <a:off x="415635"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4" name="Table 13">
            <a:extLst>
              <a:ext uri="{FF2B5EF4-FFF2-40B4-BE49-F238E27FC236}">
                <a16:creationId xmlns:a16="http://schemas.microsoft.com/office/drawing/2014/main" id="{F34E07A9-FBFC-E64D-B4C3-4531C1D21E6B}"/>
              </a:ext>
            </a:extLst>
          </p:cNvPr>
          <p:cNvGraphicFramePr>
            <a:graphicFrameLocks noGrp="1"/>
          </p:cNvGraphicFramePr>
          <p:nvPr/>
        </p:nvGraphicFramePr>
        <p:xfrm>
          <a:off x="3571008"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spTree>
    <p:extLst>
      <p:ext uri="{BB962C8B-B14F-4D97-AF65-F5344CB8AC3E}">
        <p14:creationId xmlns:p14="http://schemas.microsoft.com/office/powerpoint/2010/main" val="6320647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5EB5499D-46F7-AC43-AD9C-C4C0F0151322}"/>
              </a:ext>
            </a:extLst>
          </p:cNvPr>
          <p:cNvGraphicFramePr>
            <a:graphicFrameLocks noGrp="1"/>
          </p:cNvGraphicFramePr>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Tree>
    <p:extLst>
      <p:ext uri="{BB962C8B-B14F-4D97-AF65-F5344CB8AC3E}">
        <p14:creationId xmlns:p14="http://schemas.microsoft.com/office/powerpoint/2010/main" val="18767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BEEFC-42A5-8D64-3DC0-56606926BF38}"/>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BEA1F62-29CF-28A6-30DE-9B5A072B9F36}"/>
              </a:ext>
            </a:extLst>
          </p:cNvPr>
          <p:cNvGraphicFramePr>
            <a:graphicFrameLocks noGrp="1"/>
          </p:cNvGraphicFramePr>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F44DD0BE-F3F8-0C83-47DA-B7CB5D768830}"/>
              </a:ext>
            </a:extLst>
          </p:cNvPr>
          <p:cNvGraphicFramePr>
            <a:graphicFrameLocks noGrp="1"/>
          </p:cNvGraphicFramePr>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
        <p:nvSpPr>
          <p:cNvPr id="3" name="TextBox 2">
            <a:extLst>
              <a:ext uri="{FF2B5EF4-FFF2-40B4-BE49-F238E27FC236}">
                <a16:creationId xmlns:a16="http://schemas.microsoft.com/office/drawing/2014/main" id="{D3E56123-40D9-00AC-AEBD-ED567080CF08}"/>
              </a:ext>
            </a:extLst>
          </p:cNvPr>
          <p:cNvSpPr txBox="1"/>
          <p:nvPr/>
        </p:nvSpPr>
        <p:spPr>
          <a:xfrm>
            <a:off x="1181590" y="309967"/>
            <a:ext cx="4494820" cy="369332"/>
          </a:xfrm>
          <a:prstGeom prst="rect">
            <a:avLst/>
          </a:prstGeom>
          <a:noFill/>
        </p:spPr>
        <p:txBody>
          <a:bodyPr wrap="none" rtlCol="0">
            <a:spAutoFit/>
          </a:bodyPr>
          <a:lstStyle/>
          <a:p>
            <a:r>
              <a:rPr lang="en-GB" dirty="0"/>
              <a:t>Half-Termly 20 Question Review Test Template</a:t>
            </a:r>
          </a:p>
        </p:txBody>
      </p:sp>
    </p:spTree>
    <p:extLst>
      <p:ext uri="{BB962C8B-B14F-4D97-AF65-F5344CB8AC3E}">
        <p14:creationId xmlns:p14="http://schemas.microsoft.com/office/powerpoint/2010/main" val="32784254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ADDITIONAL ACTIVITIES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31120739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583441-30FA-944B-B404-22F0C4E931C9}"/>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8C52FC7A-A8FA-4942-8FC2-CC094964E678}"/>
              </a:ext>
            </a:extLst>
          </p:cNvPr>
          <p:cNvSpPr/>
          <p:nvPr/>
        </p:nvSpPr>
        <p:spPr>
          <a:xfrm>
            <a:off x="-154241" y="138404"/>
            <a:ext cx="7141633" cy="954107"/>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Ideas and Strategies to use </a:t>
            </a:r>
          </a:p>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at Home</a:t>
            </a:r>
          </a:p>
        </p:txBody>
      </p:sp>
      <p:graphicFrame>
        <p:nvGraphicFramePr>
          <p:cNvPr id="2" name="Table 1">
            <a:extLst>
              <a:ext uri="{FF2B5EF4-FFF2-40B4-BE49-F238E27FC236}">
                <a16:creationId xmlns:a16="http://schemas.microsoft.com/office/drawing/2014/main" id="{D2C14461-8C6D-6D42-A136-F7D21DA407CB}"/>
              </a:ext>
            </a:extLst>
          </p:cNvPr>
          <p:cNvGraphicFramePr>
            <a:graphicFrameLocks noGrp="1"/>
          </p:cNvGraphicFramePr>
          <p:nvPr>
            <p:extLst>
              <p:ext uri="{D42A27DB-BD31-4B8C-83A1-F6EECF244321}">
                <p14:modId xmlns:p14="http://schemas.microsoft.com/office/powerpoint/2010/main" val="4218460434"/>
              </p:ext>
            </p:extLst>
          </p:nvPr>
        </p:nvGraphicFramePr>
        <p:xfrm>
          <a:off x="347133" y="1566333"/>
          <a:ext cx="6172200" cy="7713136"/>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val="712268820"/>
                    </a:ext>
                  </a:extLst>
                </a:gridCol>
                <a:gridCol w="2057400">
                  <a:extLst>
                    <a:ext uri="{9D8B030D-6E8A-4147-A177-3AD203B41FA5}">
                      <a16:colId xmlns:a16="http://schemas.microsoft.com/office/drawing/2014/main" val="3475606265"/>
                    </a:ext>
                  </a:extLst>
                </a:gridCol>
                <a:gridCol w="2057400">
                  <a:extLst>
                    <a:ext uri="{9D8B030D-6E8A-4147-A177-3AD203B41FA5}">
                      <a16:colId xmlns:a16="http://schemas.microsoft.com/office/drawing/2014/main" val="3958086816"/>
                    </a:ext>
                  </a:extLst>
                </a:gridCol>
              </a:tblGrid>
              <a:tr h="1928284">
                <a:tc>
                  <a:txBody>
                    <a:bodyPr/>
                    <a:lstStyle/>
                    <a:p>
                      <a:endParaRPr lang="en-GB" dirty="0"/>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28639953"/>
                  </a:ext>
                </a:extLst>
              </a:tr>
              <a:tr h="1928284">
                <a:tc>
                  <a:txBody>
                    <a:bodyPr/>
                    <a:lstStyle/>
                    <a:p>
                      <a:endParaRPr lang="en-GB"/>
                    </a:p>
                  </a:txBody>
                  <a:tcPr/>
                </a:tc>
                <a:tc>
                  <a:txBody>
                    <a:bodyPr/>
                    <a:lstStyle/>
                    <a:p>
                      <a:endParaRPr lang="en-GB" dirty="0"/>
                    </a:p>
                  </a:txBody>
                  <a:tcPr/>
                </a:tc>
                <a:tc>
                  <a:txBody>
                    <a:bodyPr/>
                    <a:lstStyle/>
                    <a:p>
                      <a:endParaRPr lang="en-GB"/>
                    </a:p>
                  </a:txBody>
                  <a:tcPr/>
                </a:tc>
                <a:extLst>
                  <a:ext uri="{0D108BD9-81ED-4DB2-BD59-A6C34878D82A}">
                    <a16:rowId xmlns:a16="http://schemas.microsoft.com/office/drawing/2014/main" val="719819589"/>
                  </a:ext>
                </a:extLst>
              </a:tr>
              <a:tr h="1928284">
                <a:tc>
                  <a:txBody>
                    <a:bodyPr/>
                    <a:lstStyle/>
                    <a:p>
                      <a:endParaRPr lang="en-GB"/>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1296885915"/>
                  </a:ext>
                </a:extLst>
              </a:tr>
              <a:tr h="1928284">
                <a:tc>
                  <a:txBody>
                    <a:bodyPr/>
                    <a:lstStyle/>
                    <a:p>
                      <a:endParaRPr lang="en-GB"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64819249"/>
                  </a:ext>
                </a:extLst>
              </a:tr>
            </a:tbl>
          </a:graphicData>
        </a:graphic>
      </p:graphicFrame>
      <p:pic>
        <p:nvPicPr>
          <p:cNvPr id="6" name="Picture 5">
            <a:extLst>
              <a:ext uri="{FF2B5EF4-FFF2-40B4-BE49-F238E27FC236}">
                <a16:creationId xmlns:a16="http://schemas.microsoft.com/office/drawing/2014/main" id="{2BCC17DD-C258-0A4D-80DF-7AD660E21EA3}"/>
              </a:ext>
            </a:extLst>
          </p:cNvPr>
          <p:cNvPicPr>
            <a:picLocks noChangeAspect="1"/>
          </p:cNvPicPr>
          <p:nvPr/>
        </p:nvPicPr>
        <p:blipFill>
          <a:blip r:embed="rId2"/>
          <a:stretch>
            <a:fillRect/>
          </a:stretch>
        </p:blipFill>
        <p:spPr>
          <a:xfrm>
            <a:off x="423335" y="1636769"/>
            <a:ext cx="1912306" cy="1241900"/>
          </a:xfrm>
          <a:prstGeom prst="rect">
            <a:avLst/>
          </a:prstGeom>
          <a:ln>
            <a:solidFill>
              <a:schemeClr val="tx1"/>
            </a:solidFill>
          </a:ln>
        </p:spPr>
      </p:pic>
      <p:pic>
        <p:nvPicPr>
          <p:cNvPr id="7" name="Picture 6">
            <a:extLst>
              <a:ext uri="{FF2B5EF4-FFF2-40B4-BE49-F238E27FC236}">
                <a16:creationId xmlns:a16="http://schemas.microsoft.com/office/drawing/2014/main" id="{03E2BE49-C219-4D4E-9F28-BCC87AAE7BF8}"/>
              </a:ext>
            </a:extLst>
          </p:cNvPr>
          <p:cNvPicPr>
            <a:picLocks noChangeAspect="1"/>
          </p:cNvPicPr>
          <p:nvPr/>
        </p:nvPicPr>
        <p:blipFill rotWithShape="1">
          <a:blip r:embed="rId3"/>
          <a:srcRect b="11919"/>
          <a:stretch/>
        </p:blipFill>
        <p:spPr>
          <a:xfrm>
            <a:off x="2472847" y="1636769"/>
            <a:ext cx="1912306" cy="1195900"/>
          </a:xfrm>
          <a:prstGeom prst="rect">
            <a:avLst/>
          </a:prstGeom>
          <a:ln>
            <a:solidFill>
              <a:schemeClr val="tx1"/>
            </a:solidFill>
          </a:ln>
        </p:spPr>
      </p:pic>
      <p:pic>
        <p:nvPicPr>
          <p:cNvPr id="8" name="Picture 7">
            <a:extLst>
              <a:ext uri="{FF2B5EF4-FFF2-40B4-BE49-F238E27FC236}">
                <a16:creationId xmlns:a16="http://schemas.microsoft.com/office/drawing/2014/main" id="{3EE392C7-D372-0845-AAD4-BCFC96F5C7B1}"/>
              </a:ext>
            </a:extLst>
          </p:cNvPr>
          <p:cNvPicPr>
            <a:picLocks noChangeAspect="1"/>
          </p:cNvPicPr>
          <p:nvPr/>
        </p:nvPicPr>
        <p:blipFill rotWithShape="1">
          <a:blip r:embed="rId4"/>
          <a:srcRect t="4697"/>
          <a:stretch/>
        </p:blipFill>
        <p:spPr>
          <a:xfrm>
            <a:off x="4673888" y="1585970"/>
            <a:ext cx="1624441" cy="1429048"/>
          </a:xfrm>
          <a:prstGeom prst="rect">
            <a:avLst/>
          </a:prstGeom>
        </p:spPr>
      </p:pic>
      <p:pic>
        <p:nvPicPr>
          <p:cNvPr id="9" name="Picture 8">
            <a:extLst>
              <a:ext uri="{FF2B5EF4-FFF2-40B4-BE49-F238E27FC236}">
                <a16:creationId xmlns:a16="http://schemas.microsoft.com/office/drawing/2014/main" id="{B2D917D7-C8A6-384F-8721-89972D1AD2F3}"/>
              </a:ext>
            </a:extLst>
          </p:cNvPr>
          <p:cNvPicPr>
            <a:picLocks noChangeAspect="1"/>
          </p:cNvPicPr>
          <p:nvPr/>
        </p:nvPicPr>
        <p:blipFill>
          <a:blip r:embed="rId5"/>
          <a:stretch>
            <a:fillRect/>
          </a:stretch>
        </p:blipFill>
        <p:spPr>
          <a:xfrm>
            <a:off x="423335" y="3559168"/>
            <a:ext cx="1912306" cy="1433619"/>
          </a:xfrm>
          <a:prstGeom prst="rect">
            <a:avLst/>
          </a:prstGeom>
          <a:ln>
            <a:solidFill>
              <a:schemeClr val="tx1"/>
            </a:solidFill>
          </a:ln>
        </p:spPr>
      </p:pic>
      <p:pic>
        <p:nvPicPr>
          <p:cNvPr id="10" name="Picture 9">
            <a:extLst>
              <a:ext uri="{FF2B5EF4-FFF2-40B4-BE49-F238E27FC236}">
                <a16:creationId xmlns:a16="http://schemas.microsoft.com/office/drawing/2014/main" id="{2FADE85A-681D-4544-BA65-7EF1E1CC1462}"/>
              </a:ext>
            </a:extLst>
          </p:cNvPr>
          <p:cNvPicPr>
            <a:picLocks noChangeAspect="1"/>
          </p:cNvPicPr>
          <p:nvPr/>
        </p:nvPicPr>
        <p:blipFill>
          <a:blip r:embed="rId6"/>
          <a:stretch>
            <a:fillRect/>
          </a:stretch>
        </p:blipFill>
        <p:spPr>
          <a:xfrm>
            <a:off x="2544233" y="3552535"/>
            <a:ext cx="1769533" cy="1300607"/>
          </a:xfrm>
          <a:prstGeom prst="rect">
            <a:avLst/>
          </a:prstGeom>
          <a:ln>
            <a:solidFill>
              <a:schemeClr val="tx1"/>
            </a:solidFill>
          </a:ln>
        </p:spPr>
      </p:pic>
      <p:sp>
        <p:nvSpPr>
          <p:cNvPr id="11" name="TextBox 10">
            <a:extLst>
              <a:ext uri="{FF2B5EF4-FFF2-40B4-BE49-F238E27FC236}">
                <a16:creationId xmlns:a16="http://schemas.microsoft.com/office/drawing/2014/main" id="{C32ED215-1803-014B-A5C8-2246E483E573}"/>
              </a:ext>
            </a:extLst>
          </p:cNvPr>
          <p:cNvSpPr txBox="1"/>
          <p:nvPr/>
        </p:nvSpPr>
        <p:spPr>
          <a:xfrm>
            <a:off x="278522" y="1061393"/>
            <a:ext cx="6291609" cy="523220"/>
          </a:xfrm>
          <a:prstGeom prst="rect">
            <a:avLst/>
          </a:prstGeom>
          <a:noFill/>
        </p:spPr>
        <p:txBody>
          <a:bodyPr wrap="square" rtlCol="0">
            <a:spAutoFit/>
          </a:bodyPr>
          <a:lstStyle/>
          <a:p>
            <a:pPr algn="ctr"/>
            <a:r>
              <a:rPr lang="en-GB" sz="1400" dirty="0">
                <a:latin typeface="Gill Sans" panose="020B0502020104020203" pitchFamily="34" charset="-79"/>
                <a:cs typeface="Gill Sans" panose="020B0502020104020203" pitchFamily="34" charset="-79"/>
              </a:rPr>
              <a:t>With very little effort, you can provide some really engaging and memorable spelling activities at home.</a:t>
            </a:r>
          </a:p>
        </p:txBody>
      </p:sp>
      <p:sp>
        <p:nvSpPr>
          <p:cNvPr id="12" name="TextBox 11">
            <a:extLst>
              <a:ext uri="{FF2B5EF4-FFF2-40B4-BE49-F238E27FC236}">
                <a16:creationId xmlns:a16="http://schemas.microsoft.com/office/drawing/2014/main" id="{676A63F6-B4F4-A441-BE14-BD957E94A54D}"/>
              </a:ext>
            </a:extLst>
          </p:cNvPr>
          <p:cNvSpPr txBox="1"/>
          <p:nvPr/>
        </p:nvSpPr>
        <p:spPr>
          <a:xfrm>
            <a:off x="596461" y="2983225"/>
            <a:ext cx="1566054" cy="446276"/>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t>
            </a:r>
            <a:r>
              <a:rPr lang="en-GB" sz="1200" dirty="0">
                <a:latin typeface="Gill Sans" panose="020B0502020104020203" pitchFamily="34" charset="-79"/>
                <a:cs typeface="Gill Sans" panose="020B0502020104020203" pitchFamily="34" charset="-79"/>
              </a:rPr>
              <a:t>Scrabble</a:t>
            </a:r>
            <a:r>
              <a:rPr lang="en-GB" sz="1100" dirty="0">
                <a:latin typeface="Gill Sans" panose="020B0502020104020203" pitchFamily="34" charset="-79"/>
                <a:cs typeface="Gill Sans" panose="020B0502020104020203" pitchFamily="34" charset="-79"/>
              </a:rPr>
              <a:t> letters to spell out words.</a:t>
            </a:r>
          </a:p>
        </p:txBody>
      </p:sp>
      <p:sp>
        <p:nvSpPr>
          <p:cNvPr id="13" name="TextBox 12">
            <a:extLst>
              <a:ext uri="{FF2B5EF4-FFF2-40B4-BE49-F238E27FC236}">
                <a16:creationId xmlns:a16="http://schemas.microsoft.com/office/drawing/2014/main" id="{D5DC66BC-B630-4B4C-AFB3-4F2759D023BA}"/>
              </a:ext>
            </a:extLst>
          </p:cNvPr>
          <p:cNvSpPr txBox="1"/>
          <p:nvPr/>
        </p:nvSpPr>
        <p:spPr>
          <a:xfrm>
            <a:off x="2472847" y="2878669"/>
            <a:ext cx="1912305"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Create a collection of rocks with the alphabet painted on them to spell with.</a:t>
            </a:r>
          </a:p>
        </p:txBody>
      </p:sp>
      <p:sp>
        <p:nvSpPr>
          <p:cNvPr id="14" name="TextBox 13">
            <a:extLst>
              <a:ext uri="{FF2B5EF4-FFF2-40B4-BE49-F238E27FC236}">
                <a16:creationId xmlns:a16="http://schemas.microsoft.com/office/drawing/2014/main" id="{45A4AE23-FE05-3644-8888-7F676B5D00F1}"/>
              </a:ext>
            </a:extLst>
          </p:cNvPr>
          <p:cNvSpPr txBox="1"/>
          <p:nvPr/>
        </p:nvSpPr>
        <p:spPr>
          <a:xfrm>
            <a:off x="4703081" y="3015018"/>
            <a:ext cx="1566054"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 tray of sand to mark spellings in it.</a:t>
            </a:r>
          </a:p>
        </p:txBody>
      </p:sp>
      <p:sp>
        <p:nvSpPr>
          <p:cNvPr id="15" name="TextBox 14">
            <a:extLst>
              <a:ext uri="{FF2B5EF4-FFF2-40B4-BE49-F238E27FC236}">
                <a16:creationId xmlns:a16="http://schemas.microsoft.com/office/drawing/2014/main" id="{6F49B8BB-E5AA-8B43-B3D5-BB0121AC9DA5}"/>
              </a:ext>
            </a:extLst>
          </p:cNvPr>
          <p:cNvSpPr txBox="1"/>
          <p:nvPr/>
        </p:nvSpPr>
        <p:spPr>
          <a:xfrm>
            <a:off x="364066" y="5004474"/>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A spurt of shaving cream spread out, then get spelling.</a:t>
            </a:r>
          </a:p>
        </p:txBody>
      </p:sp>
      <p:sp>
        <p:nvSpPr>
          <p:cNvPr id="16" name="TextBox 15">
            <a:extLst>
              <a:ext uri="{FF2B5EF4-FFF2-40B4-BE49-F238E27FC236}">
                <a16:creationId xmlns:a16="http://schemas.microsoft.com/office/drawing/2014/main" id="{B58C5045-0BF8-FB4B-B456-815CE54ED864}"/>
              </a:ext>
            </a:extLst>
          </p:cNvPr>
          <p:cNvSpPr txBox="1"/>
          <p:nvPr/>
        </p:nvSpPr>
        <p:spPr>
          <a:xfrm>
            <a:off x="2430072" y="4912771"/>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magnetic or plastic letters as a practical spelling resource.</a:t>
            </a:r>
          </a:p>
        </p:txBody>
      </p:sp>
      <p:pic>
        <p:nvPicPr>
          <p:cNvPr id="18" name="Picture 17">
            <a:extLst>
              <a:ext uri="{FF2B5EF4-FFF2-40B4-BE49-F238E27FC236}">
                <a16:creationId xmlns:a16="http://schemas.microsoft.com/office/drawing/2014/main" id="{AF9C2A97-57F8-0145-8C15-4BD79610B03C}"/>
              </a:ext>
            </a:extLst>
          </p:cNvPr>
          <p:cNvPicPr>
            <a:picLocks noChangeAspect="1"/>
          </p:cNvPicPr>
          <p:nvPr/>
        </p:nvPicPr>
        <p:blipFill>
          <a:blip r:embed="rId7"/>
          <a:stretch>
            <a:fillRect/>
          </a:stretch>
        </p:blipFill>
        <p:spPr>
          <a:xfrm>
            <a:off x="4532741" y="3602406"/>
            <a:ext cx="1816100" cy="1117600"/>
          </a:xfrm>
          <a:prstGeom prst="rect">
            <a:avLst/>
          </a:prstGeom>
        </p:spPr>
      </p:pic>
      <p:sp>
        <p:nvSpPr>
          <p:cNvPr id="19" name="TextBox 18">
            <a:extLst>
              <a:ext uri="{FF2B5EF4-FFF2-40B4-BE49-F238E27FC236}">
                <a16:creationId xmlns:a16="http://schemas.microsoft.com/office/drawing/2014/main" id="{A2FACD7A-E439-A047-9DC5-FD416FA428B3}"/>
              </a:ext>
            </a:extLst>
          </p:cNvPr>
          <p:cNvSpPr txBox="1"/>
          <p:nvPr/>
        </p:nvSpPr>
        <p:spPr>
          <a:xfrm>
            <a:off x="4496078" y="4842641"/>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Why not act out your spellings or give each word a memorable action.</a:t>
            </a:r>
          </a:p>
        </p:txBody>
      </p:sp>
      <p:pic>
        <p:nvPicPr>
          <p:cNvPr id="20" name="Picture 19">
            <a:extLst>
              <a:ext uri="{FF2B5EF4-FFF2-40B4-BE49-F238E27FC236}">
                <a16:creationId xmlns:a16="http://schemas.microsoft.com/office/drawing/2014/main" id="{B4097630-256D-FD45-88C8-6B752B41DC26}"/>
              </a:ext>
            </a:extLst>
          </p:cNvPr>
          <p:cNvPicPr>
            <a:picLocks noChangeAspect="1"/>
          </p:cNvPicPr>
          <p:nvPr/>
        </p:nvPicPr>
        <p:blipFill>
          <a:blip r:embed="rId8"/>
          <a:stretch>
            <a:fillRect/>
          </a:stretch>
        </p:blipFill>
        <p:spPr>
          <a:xfrm>
            <a:off x="425429" y="5466609"/>
            <a:ext cx="1910211" cy="1268826"/>
          </a:xfrm>
          <a:prstGeom prst="rect">
            <a:avLst/>
          </a:prstGeom>
          <a:ln>
            <a:solidFill>
              <a:schemeClr val="tx1"/>
            </a:solidFill>
          </a:ln>
        </p:spPr>
      </p:pic>
      <p:sp>
        <p:nvSpPr>
          <p:cNvPr id="21" name="TextBox 20">
            <a:extLst>
              <a:ext uri="{FF2B5EF4-FFF2-40B4-BE49-F238E27FC236}">
                <a16:creationId xmlns:a16="http://schemas.microsoft.com/office/drawing/2014/main" id="{C72FE7D3-7FA0-6144-92F8-3D2AA6D340A8}"/>
              </a:ext>
            </a:extLst>
          </p:cNvPr>
          <p:cNvSpPr txBox="1"/>
          <p:nvPr/>
        </p:nvSpPr>
        <p:spPr>
          <a:xfrm>
            <a:off x="385234" y="6843094"/>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Write the spellings out in alphabetical order.</a:t>
            </a:r>
          </a:p>
        </p:txBody>
      </p:sp>
      <p:pic>
        <p:nvPicPr>
          <p:cNvPr id="23" name="Picture 22">
            <a:extLst>
              <a:ext uri="{FF2B5EF4-FFF2-40B4-BE49-F238E27FC236}">
                <a16:creationId xmlns:a16="http://schemas.microsoft.com/office/drawing/2014/main" id="{1808A03A-6858-F849-AE52-711C047C651A}"/>
              </a:ext>
            </a:extLst>
          </p:cNvPr>
          <p:cNvPicPr>
            <a:picLocks noChangeAspect="1"/>
          </p:cNvPicPr>
          <p:nvPr/>
        </p:nvPicPr>
        <p:blipFill rotWithShape="1">
          <a:blip r:embed="rId9"/>
          <a:srcRect b="12033"/>
          <a:stretch/>
        </p:blipFill>
        <p:spPr>
          <a:xfrm>
            <a:off x="2472847" y="5466609"/>
            <a:ext cx="1910210" cy="1309887"/>
          </a:xfrm>
          <a:prstGeom prst="rect">
            <a:avLst/>
          </a:prstGeom>
          <a:ln>
            <a:solidFill>
              <a:schemeClr val="tx1"/>
            </a:solidFill>
          </a:ln>
        </p:spPr>
      </p:pic>
      <p:sp>
        <p:nvSpPr>
          <p:cNvPr id="24" name="TextBox 23">
            <a:extLst>
              <a:ext uri="{FF2B5EF4-FFF2-40B4-BE49-F238E27FC236}">
                <a16:creationId xmlns:a16="http://schemas.microsoft.com/office/drawing/2014/main" id="{A1BC85B0-D0E7-D44C-AD2B-A4D110EA214B}"/>
              </a:ext>
            </a:extLst>
          </p:cNvPr>
          <p:cNvSpPr txBox="1"/>
          <p:nvPr/>
        </p:nvSpPr>
        <p:spPr>
          <a:xfrm>
            <a:off x="2422321" y="6791056"/>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Write the spellings on coloured notes, then stick them around the house. Spell when you see.</a:t>
            </a:r>
          </a:p>
        </p:txBody>
      </p:sp>
      <p:pic>
        <p:nvPicPr>
          <p:cNvPr id="25" name="Picture 24">
            <a:extLst>
              <a:ext uri="{FF2B5EF4-FFF2-40B4-BE49-F238E27FC236}">
                <a16:creationId xmlns:a16="http://schemas.microsoft.com/office/drawing/2014/main" id="{2EEC6524-77BF-2C47-AD02-F3C282803237}"/>
              </a:ext>
            </a:extLst>
          </p:cNvPr>
          <p:cNvPicPr>
            <a:picLocks noChangeAspect="1"/>
          </p:cNvPicPr>
          <p:nvPr/>
        </p:nvPicPr>
        <p:blipFill>
          <a:blip r:embed="rId10"/>
          <a:stretch>
            <a:fillRect/>
          </a:stretch>
        </p:blipFill>
        <p:spPr>
          <a:xfrm>
            <a:off x="4596705" y="5563911"/>
            <a:ext cx="1778805" cy="778885"/>
          </a:xfrm>
          <a:prstGeom prst="rect">
            <a:avLst/>
          </a:prstGeom>
        </p:spPr>
      </p:pic>
      <p:sp>
        <p:nvSpPr>
          <p:cNvPr id="26" name="TextBox 25">
            <a:extLst>
              <a:ext uri="{FF2B5EF4-FFF2-40B4-BE49-F238E27FC236}">
                <a16:creationId xmlns:a16="http://schemas.microsoft.com/office/drawing/2014/main" id="{F91AF1BB-8C08-B54A-AD87-CEA5E36635B4}"/>
              </a:ext>
            </a:extLst>
          </p:cNvPr>
          <p:cNvSpPr txBox="1"/>
          <p:nvPr/>
        </p:nvSpPr>
        <p:spPr>
          <a:xfrm>
            <a:off x="4491853" y="6482604"/>
            <a:ext cx="1988508" cy="769441"/>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 printable paper keyboard to type spellings and practise your keyboard skills. Or use a computer to type spellings.</a:t>
            </a:r>
          </a:p>
        </p:txBody>
      </p:sp>
      <p:pic>
        <p:nvPicPr>
          <p:cNvPr id="27" name="Picture 26">
            <a:extLst>
              <a:ext uri="{FF2B5EF4-FFF2-40B4-BE49-F238E27FC236}">
                <a16:creationId xmlns:a16="http://schemas.microsoft.com/office/drawing/2014/main" id="{1CCD8826-B610-3347-ACFC-DE63C2212E9E}"/>
              </a:ext>
            </a:extLst>
          </p:cNvPr>
          <p:cNvPicPr>
            <a:picLocks noChangeAspect="1"/>
          </p:cNvPicPr>
          <p:nvPr/>
        </p:nvPicPr>
        <p:blipFill>
          <a:blip r:embed="rId11"/>
          <a:stretch>
            <a:fillRect/>
          </a:stretch>
        </p:blipFill>
        <p:spPr>
          <a:xfrm>
            <a:off x="438203" y="7391220"/>
            <a:ext cx="1868899" cy="1232390"/>
          </a:xfrm>
          <a:prstGeom prst="rect">
            <a:avLst/>
          </a:prstGeom>
          <a:ln>
            <a:solidFill>
              <a:schemeClr val="tx1"/>
            </a:solidFill>
          </a:ln>
        </p:spPr>
      </p:pic>
      <p:sp>
        <p:nvSpPr>
          <p:cNvPr id="28" name="TextBox 27">
            <a:extLst>
              <a:ext uri="{FF2B5EF4-FFF2-40B4-BE49-F238E27FC236}">
                <a16:creationId xmlns:a16="http://schemas.microsoft.com/office/drawing/2014/main" id="{41BD14CF-4593-374E-BB9F-9CC6223CAB6F}"/>
              </a:ext>
            </a:extLst>
          </p:cNvPr>
          <p:cNvSpPr txBox="1"/>
          <p:nvPr/>
        </p:nvSpPr>
        <p:spPr>
          <a:xfrm>
            <a:off x="385234" y="8642316"/>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Get creative, use paints to write the spellings on some old wallpaper!</a:t>
            </a:r>
          </a:p>
        </p:txBody>
      </p:sp>
      <p:pic>
        <p:nvPicPr>
          <p:cNvPr id="29" name="Picture 28">
            <a:extLst>
              <a:ext uri="{FF2B5EF4-FFF2-40B4-BE49-F238E27FC236}">
                <a16:creationId xmlns:a16="http://schemas.microsoft.com/office/drawing/2014/main" id="{769F45EA-295B-9949-84AE-FF848FC47B07}"/>
              </a:ext>
            </a:extLst>
          </p:cNvPr>
          <p:cNvPicPr>
            <a:picLocks noChangeAspect="1"/>
          </p:cNvPicPr>
          <p:nvPr/>
        </p:nvPicPr>
        <p:blipFill>
          <a:blip r:embed="rId12"/>
          <a:stretch>
            <a:fillRect/>
          </a:stretch>
        </p:blipFill>
        <p:spPr>
          <a:xfrm>
            <a:off x="2453486" y="7436268"/>
            <a:ext cx="1994599" cy="1016356"/>
          </a:xfrm>
          <a:prstGeom prst="rect">
            <a:avLst/>
          </a:prstGeom>
        </p:spPr>
      </p:pic>
      <p:sp>
        <p:nvSpPr>
          <p:cNvPr id="30" name="TextBox 29">
            <a:extLst>
              <a:ext uri="{FF2B5EF4-FFF2-40B4-BE49-F238E27FC236}">
                <a16:creationId xmlns:a16="http://schemas.microsoft.com/office/drawing/2014/main" id="{66F6D854-2705-CF42-A2F4-654C1188687D}"/>
              </a:ext>
            </a:extLst>
          </p:cNvPr>
          <p:cNvSpPr txBox="1"/>
          <p:nvPr/>
        </p:nvSpPr>
        <p:spPr>
          <a:xfrm>
            <a:off x="2472288" y="8569024"/>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Grab some chalks and get outside in the fresh air! Mark the ground and spell!</a:t>
            </a:r>
          </a:p>
        </p:txBody>
      </p:sp>
      <p:pic>
        <p:nvPicPr>
          <p:cNvPr id="31" name="Picture 30">
            <a:extLst>
              <a:ext uri="{FF2B5EF4-FFF2-40B4-BE49-F238E27FC236}">
                <a16:creationId xmlns:a16="http://schemas.microsoft.com/office/drawing/2014/main" id="{0F37E2FF-7D66-8B46-B7CF-6E99286332E2}"/>
              </a:ext>
            </a:extLst>
          </p:cNvPr>
          <p:cNvPicPr>
            <a:picLocks noChangeAspect="1"/>
          </p:cNvPicPr>
          <p:nvPr/>
        </p:nvPicPr>
        <p:blipFill>
          <a:blip r:embed="rId13"/>
          <a:stretch>
            <a:fillRect/>
          </a:stretch>
        </p:blipFill>
        <p:spPr>
          <a:xfrm>
            <a:off x="4533482" y="7391220"/>
            <a:ext cx="1905000" cy="1066800"/>
          </a:xfrm>
          <a:prstGeom prst="rect">
            <a:avLst/>
          </a:prstGeom>
          <a:ln>
            <a:solidFill>
              <a:schemeClr val="tx1"/>
            </a:solidFill>
          </a:ln>
        </p:spPr>
      </p:pic>
      <p:sp>
        <p:nvSpPr>
          <p:cNvPr id="32" name="TextBox 31">
            <a:extLst>
              <a:ext uri="{FF2B5EF4-FFF2-40B4-BE49-F238E27FC236}">
                <a16:creationId xmlns:a16="http://schemas.microsoft.com/office/drawing/2014/main" id="{A7C0973A-82A9-2447-AA42-B24F731E2BCA}"/>
              </a:ext>
            </a:extLst>
          </p:cNvPr>
          <p:cNvSpPr txBox="1"/>
          <p:nvPr/>
        </p:nvSpPr>
        <p:spPr>
          <a:xfrm>
            <a:off x="4491728" y="8568662"/>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Why not use your spellings to create a funny and interesting story! </a:t>
            </a:r>
          </a:p>
        </p:txBody>
      </p:sp>
    </p:spTree>
    <p:extLst>
      <p:ext uri="{BB962C8B-B14F-4D97-AF65-F5344CB8AC3E}">
        <p14:creationId xmlns:p14="http://schemas.microsoft.com/office/powerpoint/2010/main" val="6188158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74BB7B5-8E24-364C-87AF-9DB540172B85}"/>
              </a:ext>
            </a:extLst>
          </p:cNvPr>
          <p:cNvSpPr txBox="1"/>
          <p:nvPr/>
        </p:nvSpPr>
        <p:spPr>
          <a:xfrm>
            <a:off x="267655" y="692976"/>
            <a:ext cx="4686722"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Spell your word in pyramid. Start with the first letter at the top, then the first and second underneath, then the first, second and third underneath, and so on.</a:t>
            </a:r>
          </a:p>
        </p:txBody>
      </p:sp>
      <p:sp>
        <p:nvSpPr>
          <p:cNvPr id="3" name="Rectangle 2">
            <a:extLst>
              <a:ext uri="{FF2B5EF4-FFF2-40B4-BE49-F238E27FC236}">
                <a16:creationId xmlns:a16="http://schemas.microsoft.com/office/drawing/2014/main" id="{8409906C-97C7-0E47-B374-DEB0A43E90A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A7857174-380D-4543-9CE2-20A5AE83DCCC}"/>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Pyramids Activity</a:t>
            </a:r>
          </a:p>
        </p:txBody>
      </p:sp>
      <p:pic>
        <p:nvPicPr>
          <p:cNvPr id="2" name="Picture 1">
            <a:extLst>
              <a:ext uri="{FF2B5EF4-FFF2-40B4-BE49-F238E27FC236}">
                <a16:creationId xmlns:a16="http://schemas.microsoft.com/office/drawing/2014/main" id="{154C8756-2D09-D344-95B4-9A62AA07BA90}"/>
              </a:ext>
            </a:extLst>
          </p:cNvPr>
          <p:cNvPicPr>
            <a:picLocks noChangeAspect="1"/>
          </p:cNvPicPr>
          <p:nvPr/>
        </p:nvPicPr>
        <p:blipFill>
          <a:blip r:embed="rId2"/>
          <a:stretch>
            <a:fillRect/>
          </a:stretch>
        </p:blipFill>
        <p:spPr>
          <a:xfrm>
            <a:off x="5040085" y="264670"/>
            <a:ext cx="1550260" cy="1109405"/>
          </a:xfrm>
          <a:prstGeom prst="rect">
            <a:avLst/>
          </a:prstGeom>
        </p:spPr>
      </p:pic>
      <p:grpSp>
        <p:nvGrpSpPr>
          <p:cNvPr id="17" name="Group 16">
            <a:extLst>
              <a:ext uri="{FF2B5EF4-FFF2-40B4-BE49-F238E27FC236}">
                <a16:creationId xmlns:a16="http://schemas.microsoft.com/office/drawing/2014/main" id="{EE37761C-EA4A-2844-9B2D-3DEB5ACEEAA8}"/>
              </a:ext>
            </a:extLst>
          </p:cNvPr>
          <p:cNvGrpSpPr/>
          <p:nvPr/>
        </p:nvGrpSpPr>
        <p:grpSpPr>
          <a:xfrm>
            <a:off x="379030" y="1374075"/>
            <a:ext cx="1154232" cy="1296287"/>
            <a:chOff x="319557" y="1657815"/>
            <a:chExt cx="1154232" cy="1296287"/>
          </a:xfrm>
        </p:grpSpPr>
        <p:sp>
          <p:nvSpPr>
            <p:cNvPr id="6" name="TextBox 5">
              <a:extLst>
                <a:ext uri="{FF2B5EF4-FFF2-40B4-BE49-F238E27FC236}">
                  <a16:creationId xmlns:a16="http://schemas.microsoft.com/office/drawing/2014/main" id="{ABE2899D-70A0-E84C-B352-5A75C140DA62}"/>
                </a:ext>
              </a:extLst>
            </p:cNvPr>
            <p:cNvSpPr txBox="1"/>
            <p:nvPr/>
          </p:nvSpPr>
          <p:spPr>
            <a:xfrm>
              <a:off x="750849" y="165781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7" name="TextBox 6">
              <a:extLst>
                <a:ext uri="{FF2B5EF4-FFF2-40B4-BE49-F238E27FC236}">
                  <a16:creationId xmlns:a16="http://schemas.microsoft.com/office/drawing/2014/main" id="{0BEEEDFA-2D5A-8F4D-BDC5-9A5EA5C53FCB}"/>
                </a:ext>
              </a:extLst>
            </p:cNvPr>
            <p:cNvSpPr txBox="1"/>
            <p:nvPr/>
          </p:nvSpPr>
          <p:spPr>
            <a:xfrm>
              <a:off x="608021" y="1921727"/>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8" name="TextBox 7">
              <a:extLst>
                <a:ext uri="{FF2B5EF4-FFF2-40B4-BE49-F238E27FC236}">
                  <a16:creationId xmlns:a16="http://schemas.microsoft.com/office/drawing/2014/main" id="{28F0C459-67D4-6F44-A085-10C6749B45F2}"/>
                </a:ext>
              </a:extLst>
            </p:cNvPr>
            <p:cNvSpPr txBox="1"/>
            <p:nvPr/>
          </p:nvSpPr>
          <p:spPr>
            <a:xfrm>
              <a:off x="893677" y="1921727"/>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0" name="TextBox 9">
              <a:extLst>
                <a:ext uri="{FF2B5EF4-FFF2-40B4-BE49-F238E27FC236}">
                  <a16:creationId xmlns:a16="http://schemas.microsoft.com/office/drawing/2014/main" id="{29DD187F-5B95-7E44-BA9B-8C66826C3C19}"/>
                </a:ext>
              </a:extLst>
            </p:cNvPr>
            <p:cNvSpPr txBox="1"/>
            <p:nvPr/>
          </p:nvSpPr>
          <p:spPr>
            <a:xfrm>
              <a:off x="465193" y="224023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1" name="TextBox 10">
              <a:extLst>
                <a:ext uri="{FF2B5EF4-FFF2-40B4-BE49-F238E27FC236}">
                  <a16:creationId xmlns:a16="http://schemas.microsoft.com/office/drawing/2014/main" id="{9A17868E-847E-7043-A99A-D85C5F923D60}"/>
                </a:ext>
              </a:extLst>
            </p:cNvPr>
            <p:cNvSpPr txBox="1"/>
            <p:nvPr/>
          </p:nvSpPr>
          <p:spPr>
            <a:xfrm>
              <a:off x="748439" y="2239256"/>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2" name="TextBox 11">
              <a:extLst>
                <a:ext uri="{FF2B5EF4-FFF2-40B4-BE49-F238E27FC236}">
                  <a16:creationId xmlns:a16="http://schemas.microsoft.com/office/drawing/2014/main" id="{395DD0F6-4DED-1046-B73E-EC5F39832F56}"/>
                </a:ext>
              </a:extLst>
            </p:cNvPr>
            <p:cNvSpPr txBox="1"/>
            <p:nvPr/>
          </p:nvSpPr>
          <p:spPr>
            <a:xfrm>
              <a:off x="1031685" y="2238277"/>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3" name="TextBox 12">
              <a:extLst>
                <a:ext uri="{FF2B5EF4-FFF2-40B4-BE49-F238E27FC236}">
                  <a16:creationId xmlns:a16="http://schemas.microsoft.com/office/drawing/2014/main" id="{8F8A1DF5-D128-6545-9E7E-07DFCA91D794}"/>
                </a:ext>
              </a:extLst>
            </p:cNvPr>
            <p:cNvSpPr txBox="1"/>
            <p:nvPr/>
          </p:nvSpPr>
          <p:spPr>
            <a:xfrm>
              <a:off x="319557" y="2553992"/>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4" name="TextBox 13">
              <a:extLst>
                <a:ext uri="{FF2B5EF4-FFF2-40B4-BE49-F238E27FC236}">
                  <a16:creationId xmlns:a16="http://schemas.microsoft.com/office/drawing/2014/main" id="{65D61683-3C1F-FC48-8796-00D5CC29C537}"/>
                </a:ext>
              </a:extLst>
            </p:cNvPr>
            <p:cNvSpPr txBox="1"/>
            <p:nvPr/>
          </p:nvSpPr>
          <p:spPr>
            <a:xfrm>
              <a:off x="594085" y="2553013"/>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5" name="TextBox 14">
              <a:extLst>
                <a:ext uri="{FF2B5EF4-FFF2-40B4-BE49-F238E27FC236}">
                  <a16:creationId xmlns:a16="http://schemas.microsoft.com/office/drawing/2014/main" id="{2BAC38B8-DD26-E449-A6F1-2C5492BF0C80}"/>
                </a:ext>
              </a:extLst>
            </p:cNvPr>
            <p:cNvSpPr txBox="1"/>
            <p:nvPr/>
          </p:nvSpPr>
          <p:spPr>
            <a:xfrm>
              <a:off x="896076" y="2553013"/>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6" name="TextBox 15">
              <a:extLst>
                <a:ext uri="{FF2B5EF4-FFF2-40B4-BE49-F238E27FC236}">
                  <a16:creationId xmlns:a16="http://schemas.microsoft.com/office/drawing/2014/main" id="{67843FA7-875A-1A40-9E2E-ADB90154B686}"/>
                </a:ext>
              </a:extLst>
            </p:cNvPr>
            <p:cNvSpPr txBox="1"/>
            <p:nvPr/>
          </p:nvSpPr>
          <p:spPr>
            <a:xfrm>
              <a:off x="1168897" y="2553013"/>
              <a:ext cx="30489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t</a:t>
              </a:r>
            </a:p>
          </p:txBody>
        </p:sp>
      </p:grpSp>
    </p:spTree>
    <p:extLst>
      <p:ext uri="{BB962C8B-B14F-4D97-AF65-F5344CB8AC3E}">
        <p14:creationId xmlns:p14="http://schemas.microsoft.com/office/powerpoint/2010/main" val="37592347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0BE534C-C859-D142-AFC0-FCCAFA0162E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F02F2CE5-4B37-1346-A385-9041690A6CD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Stickman Spelling Activity</a:t>
            </a:r>
          </a:p>
        </p:txBody>
      </p:sp>
      <p:pic>
        <p:nvPicPr>
          <p:cNvPr id="2" name="Picture 1">
            <a:extLst>
              <a:ext uri="{FF2B5EF4-FFF2-40B4-BE49-F238E27FC236}">
                <a16:creationId xmlns:a16="http://schemas.microsoft.com/office/drawing/2014/main" id="{E21BC476-3F1B-894B-8EF6-4CD2F4B2AD65}"/>
              </a:ext>
            </a:extLst>
          </p:cNvPr>
          <p:cNvPicPr>
            <a:picLocks noChangeAspect="1"/>
          </p:cNvPicPr>
          <p:nvPr/>
        </p:nvPicPr>
        <p:blipFill>
          <a:blip r:embed="rId2"/>
          <a:stretch>
            <a:fillRect/>
          </a:stretch>
        </p:blipFill>
        <p:spPr>
          <a:xfrm>
            <a:off x="5211336" y="190443"/>
            <a:ext cx="1359519" cy="675484"/>
          </a:xfrm>
          <a:prstGeom prst="rect">
            <a:avLst/>
          </a:prstGeom>
        </p:spPr>
      </p:pic>
      <p:sp>
        <p:nvSpPr>
          <p:cNvPr id="6" name="TextBox 5">
            <a:extLst>
              <a:ext uri="{FF2B5EF4-FFF2-40B4-BE49-F238E27FC236}">
                <a16:creationId xmlns:a16="http://schemas.microsoft.com/office/drawing/2014/main" id="{43C46801-D717-D04A-85FA-DBD7B3C2E583}"/>
              </a:ext>
            </a:extLst>
          </p:cNvPr>
          <p:cNvSpPr txBox="1"/>
          <p:nvPr/>
        </p:nvSpPr>
        <p:spPr>
          <a:xfrm>
            <a:off x="286946" y="627202"/>
            <a:ext cx="4686722" cy="276999"/>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out your spellings and add stickmen to the word where possible.</a:t>
            </a:r>
          </a:p>
        </p:txBody>
      </p:sp>
      <p:grpSp>
        <p:nvGrpSpPr>
          <p:cNvPr id="26" name="Group 25">
            <a:extLst>
              <a:ext uri="{FF2B5EF4-FFF2-40B4-BE49-F238E27FC236}">
                <a16:creationId xmlns:a16="http://schemas.microsoft.com/office/drawing/2014/main" id="{45396D3D-09B2-B54E-9888-B07CE10FE8D3}"/>
              </a:ext>
            </a:extLst>
          </p:cNvPr>
          <p:cNvGrpSpPr/>
          <p:nvPr/>
        </p:nvGrpSpPr>
        <p:grpSpPr>
          <a:xfrm>
            <a:off x="426807" y="1036408"/>
            <a:ext cx="1149610" cy="923330"/>
            <a:chOff x="1018478" y="1628078"/>
            <a:chExt cx="1149610" cy="923330"/>
          </a:xfrm>
        </p:grpSpPr>
        <p:sp>
          <p:nvSpPr>
            <p:cNvPr id="7" name="TextBox 6">
              <a:extLst>
                <a:ext uri="{FF2B5EF4-FFF2-40B4-BE49-F238E27FC236}">
                  <a16:creationId xmlns:a16="http://schemas.microsoft.com/office/drawing/2014/main" id="{5D9B9591-0FAD-D94B-91DE-40C8E87AFE62}"/>
                </a:ext>
              </a:extLst>
            </p:cNvPr>
            <p:cNvSpPr txBox="1"/>
            <p:nvPr/>
          </p:nvSpPr>
          <p:spPr>
            <a:xfrm>
              <a:off x="1018478" y="1628078"/>
              <a:ext cx="1149610" cy="461665"/>
            </a:xfrm>
            <a:prstGeom prst="rect">
              <a:avLst/>
            </a:prstGeom>
            <a:noFill/>
          </p:spPr>
          <p:txBody>
            <a:bodyPr wrap="none" rtlCol="0">
              <a:spAutoFit/>
            </a:bodyPr>
            <a:lstStyle/>
            <a:p>
              <a:r>
                <a:rPr lang="en-GB" sz="2400" dirty="0"/>
                <a:t>football</a:t>
              </a:r>
            </a:p>
          </p:txBody>
        </p:sp>
        <p:cxnSp>
          <p:nvCxnSpPr>
            <p:cNvPr id="9" name="Straight Connector 8">
              <a:extLst>
                <a:ext uri="{FF2B5EF4-FFF2-40B4-BE49-F238E27FC236}">
                  <a16:creationId xmlns:a16="http://schemas.microsoft.com/office/drawing/2014/main" id="{6EC5DC3C-EE6F-7B41-BC20-587F575ECD5C}"/>
                </a:ext>
              </a:extLst>
            </p:cNvPr>
            <p:cNvCxnSpPr/>
            <p:nvPr/>
          </p:nvCxnSpPr>
          <p:spPr>
            <a:xfrm>
              <a:off x="1278673" y="1947746"/>
              <a:ext cx="0" cy="386576"/>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A7E6DEA-07ED-AB4B-96F2-005E0E14D72F}"/>
                </a:ext>
              </a:extLst>
            </p:cNvPr>
            <p:cNvCxnSpPr/>
            <p:nvPr/>
          </p:nvCxnSpPr>
          <p:spPr>
            <a:xfrm flipH="1">
              <a:off x="1200150" y="2089743"/>
              <a:ext cx="78523" cy="51291"/>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C40373A7-90AA-714B-9361-F0E27F60FA57}"/>
                </a:ext>
              </a:extLst>
            </p:cNvPr>
            <p:cNvCxnSpPr/>
            <p:nvPr/>
          </p:nvCxnSpPr>
          <p:spPr>
            <a:xfrm>
              <a:off x="1200150" y="2141034"/>
              <a:ext cx="44450" cy="45353"/>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18FB76A5-0745-F14E-B7F3-D185561885BB}"/>
                </a:ext>
              </a:extLst>
            </p:cNvPr>
            <p:cNvCxnSpPr/>
            <p:nvPr/>
          </p:nvCxnSpPr>
          <p:spPr>
            <a:xfrm>
              <a:off x="1278672" y="2089743"/>
              <a:ext cx="78525" cy="73967"/>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40317EDD-3E59-EE48-B211-DE3F6E7C8088}"/>
                </a:ext>
              </a:extLst>
            </p:cNvPr>
            <p:cNvCxnSpPr/>
            <p:nvPr/>
          </p:nvCxnSpPr>
          <p:spPr>
            <a:xfrm flipV="1">
              <a:off x="1357196" y="2115388"/>
              <a:ext cx="42979" cy="4832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02E04B37-5A30-8E49-B817-F03971295170}"/>
                </a:ext>
              </a:extLst>
            </p:cNvPr>
            <p:cNvCxnSpPr/>
            <p:nvPr/>
          </p:nvCxnSpPr>
          <p:spPr>
            <a:xfrm flipH="1">
              <a:off x="1200149" y="2334322"/>
              <a:ext cx="74071" cy="94553"/>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42A67815-A570-DC44-BB9F-3724E863A00B}"/>
                </a:ext>
              </a:extLst>
            </p:cNvPr>
            <p:cNvCxnSpPr/>
            <p:nvPr/>
          </p:nvCxnSpPr>
          <p:spPr>
            <a:xfrm flipH="1" flipV="1">
              <a:off x="1114715" y="2388226"/>
              <a:ext cx="88610" cy="3706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93F67F55-9E01-024A-A650-2FFC52C5EC86}"/>
                </a:ext>
              </a:extLst>
            </p:cNvPr>
            <p:cNvCxnSpPr/>
            <p:nvPr/>
          </p:nvCxnSpPr>
          <p:spPr>
            <a:xfrm>
              <a:off x="1274220" y="2334322"/>
              <a:ext cx="82976" cy="72328"/>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6606F1BB-F549-9B4A-9872-AC6391962886}"/>
                </a:ext>
              </a:extLst>
            </p:cNvPr>
            <p:cNvCxnSpPr/>
            <p:nvPr/>
          </p:nvCxnSpPr>
          <p:spPr>
            <a:xfrm>
              <a:off x="1357196" y="2406756"/>
              <a:ext cx="21489" cy="144652"/>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9315741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a:latin typeface="Gill Sans" panose="020B0502020104020203" pitchFamily="34" charset="-79"/>
                          <a:cs typeface="Gill Sans" panose="020B0502020104020203" pitchFamily="34" charset="-79"/>
                        </a:rPr>
                        <a:t>I</a:t>
                      </a: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2303963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FF9C81-257C-1246-A827-5282156DE2E3}"/>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id="{E35A055A-7A03-2D4C-85EB-7608E3C621E0}"/>
              </a:ext>
            </a:extLst>
          </p:cNvPr>
          <p:cNvGraphicFramePr>
            <a:graphicFrameLocks noGrp="1"/>
          </p:cNvGraphicFramePr>
          <p:nvPr>
            <p:extLst>
              <p:ext uri="{D42A27DB-BD31-4B8C-83A1-F6EECF244321}">
                <p14:modId xmlns:p14="http://schemas.microsoft.com/office/powerpoint/2010/main" val="1696734355"/>
              </p:ext>
            </p:extLst>
          </p:nvPr>
        </p:nvGraphicFramePr>
        <p:xfrm>
          <a:off x="352838" y="2709021"/>
          <a:ext cx="6127476" cy="6901965"/>
        </p:xfrm>
        <a:graphic>
          <a:graphicData uri="http://schemas.openxmlformats.org/drawingml/2006/table">
            <a:tbl>
              <a:tblPr firstRow="1" bandRow="1">
                <a:tableStyleId>{5940675A-B579-460E-94D1-54222C63F5DA}</a:tableStyleId>
              </a:tblPr>
              <a:tblGrid>
                <a:gridCol w="1531869">
                  <a:extLst>
                    <a:ext uri="{9D8B030D-6E8A-4147-A177-3AD203B41FA5}">
                      <a16:colId xmlns:a16="http://schemas.microsoft.com/office/drawing/2014/main" val="1258760958"/>
                    </a:ext>
                  </a:extLst>
                </a:gridCol>
                <a:gridCol w="1531869">
                  <a:extLst>
                    <a:ext uri="{9D8B030D-6E8A-4147-A177-3AD203B41FA5}">
                      <a16:colId xmlns:a16="http://schemas.microsoft.com/office/drawing/2014/main" val="2964003616"/>
                    </a:ext>
                  </a:extLst>
                </a:gridCol>
                <a:gridCol w="1531869">
                  <a:extLst>
                    <a:ext uri="{9D8B030D-6E8A-4147-A177-3AD203B41FA5}">
                      <a16:colId xmlns:a16="http://schemas.microsoft.com/office/drawing/2014/main" val="1589576130"/>
                    </a:ext>
                  </a:extLst>
                </a:gridCol>
                <a:gridCol w="1531869">
                  <a:extLst>
                    <a:ext uri="{9D8B030D-6E8A-4147-A177-3AD203B41FA5}">
                      <a16:colId xmlns:a16="http://schemas.microsoft.com/office/drawing/2014/main" val="1577149412"/>
                    </a:ext>
                  </a:extLst>
                </a:gridCol>
              </a:tblGrid>
              <a:tr h="1380393">
                <a:tc>
                  <a:txBody>
                    <a:bodyPr/>
                    <a:lstStyle/>
                    <a:p>
                      <a:pPr algn="ctr"/>
                      <a:r>
                        <a:rPr lang="en-GB" sz="2000" b="0" i="0" dirty="0">
                          <a:solidFill>
                            <a:srgbClr val="000000"/>
                          </a:solidFill>
                          <a:effectLst/>
                          <a:latin typeface="Gill Sans MT" panose="020B0502020104020203" pitchFamily="34" charset="0"/>
                        </a:rPr>
                        <a:t>inven</a:t>
                      </a:r>
                      <a:r>
                        <a:rPr lang="en-GB" sz="2000" b="0" i="0" dirty="0">
                          <a:solidFill>
                            <a:srgbClr val="FF0000"/>
                          </a:solidFill>
                          <a:effectLst/>
                          <a:latin typeface="Gill Sans MT" panose="020B0502020104020203" pitchFamily="34" charset="0"/>
                        </a:rPr>
                        <a:t>tion</a:t>
                      </a:r>
                      <a:endParaRPr lang="en-GB" sz="2000" dirty="0">
                        <a:solidFill>
                          <a:srgbClr val="FF0000"/>
                        </a:solidFill>
                        <a:latin typeface="Gill Sans MT" panose="020B0502020104020203" pitchFamily="34" charset="0"/>
                      </a:endParaRPr>
                    </a:p>
                  </a:txBody>
                  <a:tcPr anchor="ctr"/>
                </a:tc>
                <a:tc>
                  <a:txBody>
                    <a:bodyPr/>
                    <a:lstStyle/>
                    <a:p>
                      <a:pPr algn="ctr"/>
                      <a:r>
                        <a:rPr lang="en-GB" sz="1600" b="0" i="0" dirty="0">
                          <a:solidFill>
                            <a:srgbClr val="000000"/>
                          </a:solidFill>
                          <a:effectLst/>
                          <a:latin typeface="Gill Sans MT" panose="020B0502020104020203" pitchFamily="34" charset="0"/>
                        </a:rPr>
                        <a:t>comprehen</a:t>
                      </a:r>
                      <a:r>
                        <a:rPr lang="en-GB" sz="1600" b="0" i="0" dirty="0">
                          <a:solidFill>
                            <a:srgbClr val="0070C0"/>
                          </a:solidFill>
                          <a:effectLst/>
                          <a:latin typeface="Gill Sans MT" panose="020B0502020104020203" pitchFamily="34" charset="0"/>
                        </a:rPr>
                        <a:t>sion</a:t>
                      </a:r>
                      <a:endParaRPr lang="en-GB" sz="2000" dirty="0">
                        <a:latin typeface="Gill Sans MT" panose="020B0502020104020203" pitchFamily="34" charset="77"/>
                      </a:endParaRPr>
                    </a:p>
                  </a:txBody>
                  <a:tcPr anchor="ctr"/>
                </a:tc>
                <a:tc>
                  <a:txBody>
                    <a:bodyPr/>
                    <a:lstStyle/>
                    <a:p>
                      <a:pPr algn="ctr"/>
                      <a:r>
                        <a:rPr lang="en-GB" sz="2000" b="0" i="0" dirty="0">
                          <a:solidFill>
                            <a:srgbClr val="000000"/>
                          </a:solidFill>
                          <a:effectLst/>
                          <a:latin typeface="Gill Sans MT" panose="020B0502020104020203" pitchFamily="34" charset="0"/>
                        </a:rPr>
                        <a:t>divi</a:t>
                      </a:r>
                      <a:r>
                        <a:rPr lang="en-GB" sz="2000" b="0" i="0" dirty="0">
                          <a:solidFill>
                            <a:srgbClr val="0070C0"/>
                          </a:solidFill>
                          <a:effectLst/>
                          <a:latin typeface="Gill Sans MT" panose="020B0502020104020203" pitchFamily="34" charset="0"/>
                        </a:rPr>
                        <a:t>sion</a:t>
                      </a:r>
                      <a:endParaRPr lang="en-GB" sz="2000" dirty="0">
                        <a:solidFill>
                          <a:srgbClr val="0070C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permi</a:t>
                      </a:r>
                      <a:r>
                        <a:rPr lang="en-GB" sz="2000" b="0" i="0" dirty="0">
                          <a:solidFill>
                            <a:srgbClr val="00B050"/>
                          </a:solidFill>
                          <a:effectLst/>
                          <a:latin typeface="Gill Sans MT" panose="020B0502020104020203" pitchFamily="34" charset="0"/>
                        </a:rPr>
                        <a:t>ssion</a:t>
                      </a:r>
                      <a:endParaRPr lang="en-GB" sz="2000" dirty="0">
                        <a:latin typeface="Gill Sans MT" panose="020B0502020104020203" pitchFamily="34" charset="0"/>
                      </a:endParaRPr>
                    </a:p>
                  </a:txBody>
                  <a:tcPr anchor="ctr"/>
                </a:tc>
                <a:extLst>
                  <a:ext uri="{0D108BD9-81ED-4DB2-BD59-A6C34878D82A}">
                    <a16:rowId xmlns:a16="http://schemas.microsoft.com/office/drawing/2014/main" val="1113470326"/>
                  </a:ext>
                </a:extLst>
              </a:tr>
              <a:tr h="1380393">
                <a:tc>
                  <a:txBody>
                    <a:bodyPr/>
                    <a:lstStyle/>
                    <a:p>
                      <a:pPr algn="ctr"/>
                      <a:r>
                        <a:rPr lang="en-GB" sz="2000" b="0" i="0" dirty="0">
                          <a:solidFill>
                            <a:srgbClr val="000000"/>
                          </a:solidFill>
                          <a:effectLst/>
                          <a:latin typeface="Gill Sans MT" panose="020B0502020104020203" pitchFamily="34" charset="0"/>
                        </a:rPr>
                        <a:t>hesita</a:t>
                      </a:r>
                      <a:r>
                        <a:rPr lang="en-GB" sz="2000" b="0" i="0" dirty="0">
                          <a:solidFill>
                            <a:srgbClr val="FF0000"/>
                          </a:solidFill>
                          <a:effectLst/>
                          <a:latin typeface="Gill Sans MT" panose="020B0502020104020203" pitchFamily="34" charset="0"/>
                        </a:rPr>
                        <a:t>tion</a:t>
                      </a:r>
                      <a:endParaRPr lang="en-GB" sz="2000" dirty="0">
                        <a:solidFill>
                          <a:srgbClr val="FF000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expan</a:t>
                      </a:r>
                      <a:r>
                        <a:rPr lang="en-GB" sz="2000" b="0" i="0" dirty="0">
                          <a:solidFill>
                            <a:srgbClr val="0070C0"/>
                          </a:solidFill>
                          <a:effectLst/>
                          <a:latin typeface="Gill Sans MT" panose="020B0502020104020203" pitchFamily="34" charset="0"/>
                        </a:rPr>
                        <a:t>sion</a:t>
                      </a:r>
                      <a:endParaRPr lang="en-GB" sz="2000" dirty="0">
                        <a:solidFill>
                          <a:srgbClr val="0070C0"/>
                        </a:solidFill>
                        <a:latin typeface="Gill Sans MT" panose="020B0502020104020203" pitchFamily="34" charset="0"/>
                      </a:endParaRP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2000" b="0" i="0" dirty="0">
                          <a:solidFill>
                            <a:srgbClr val="000000"/>
                          </a:solidFill>
                          <a:effectLst/>
                          <a:latin typeface="Gill Sans MT" panose="020B0502020104020203" pitchFamily="34" charset="0"/>
                        </a:rPr>
                        <a:t>confe</a:t>
                      </a:r>
                      <a:r>
                        <a:rPr lang="en-GB" sz="2000" b="0" i="0" dirty="0">
                          <a:solidFill>
                            <a:srgbClr val="00B050"/>
                          </a:solidFill>
                          <a:effectLst/>
                          <a:latin typeface="Gill Sans MT" panose="020B0502020104020203" pitchFamily="34" charset="0"/>
                        </a:rPr>
                        <a:t>ssion</a:t>
                      </a:r>
                      <a:endParaRPr lang="en-GB" sz="2000" dirty="0">
                        <a:solidFill>
                          <a:srgbClr val="00B05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musi</a:t>
                      </a:r>
                      <a:r>
                        <a:rPr lang="en-GB" sz="2000" b="0" i="0" dirty="0">
                          <a:solidFill>
                            <a:srgbClr val="7030A0"/>
                          </a:solidFill>
                          <a:effectLst/>
                          <a:latin typeface="Gill Sans MT" panose="020B0502020104020203" pitchFamily="34" charset="0"/>
                        </a:rPr>
                        <a:t>cian</a:t>
                      </a:r>
                      <a:endParaRPr lang="en-GB" sz="2000" dirty="0">
                        <a:solidFill>
                          <a:srgbClr val="7030A0"/>
                        </a:solidFill>
                        <a:latin typeface="Gill Sans MT" panose="020B0502020104020203" pitchFamily="34" charset="0"/>
                      </a:endParaRPr>
                    </a:p>
                  </a:txBody>
                  <a:tcPr anchor="ctr"/>
                </a:tc>
                <a:extLst>
                  <a:ext uri="{0D108BD9-81ED-4DB2-BD59-A6C34878D82A}">
                    <a16:rowId xmlns:a16="http://schemas.microsoft.com/office/drawing/2014/main" val="3507539090"/>
                  </a:ext>
                </a:extLst>
              </a:tr>
              <a:tr h="1380393">
                <a:tc>
                  <a:txBody>
                    <a:bodyPr/>
                    <a:lstStyle/>
                    <a:p>
                      <a:pPr algn="ctr"/>
                      <a:r>
                        <a:rPr lang="en-GB" sz="2000" b="0" i="0" dirty="0">
                          <a:solidFill>
                            <a:srgbClr val="000000"/>
                          </a:solidFill>
                          <a:effectLst/>
                          <a:latin typeface="Gill Sans MT" panose="020B0502020104020203" pitchFamily="34" charset="0"/>
                        </a:rPr>
                        <a:t>injec</a:t>
                      </a:r>
                      <a:r>
                        <a:rPr lang="en-GB" sz="2000" b="0" i="0" dirty="0">
                          <a:solidFill>
                            <a:srgbClr val="FF0000"/>
                          </a:solidFill>
                          <a:effectLst/>
                          <a:latin typeface="Gill Sans MT" panose="020B0502020104020203" pitchFamily="34" charset="0"/>
                        </a:rPr>
                        <a:t>tion</a:t>
                      </a:r>
                      <a:endParaRPr lang="en-GB" sz="2000" dirty="0">
                        <a:solidFill>
                          <a:srgbClr val="FF000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ten</a:t>
                      </a:r>
                      <a:r>
                        <a:rPr lang="en-GB" sz="2000" b="0" i="0" dirty="0">
                          <a:solidFill>
                            <a:srgbClr val="0070C0"/>
                          </a:solidFill>
                          <a:effectLst/>
                          <a:latin typeface="Gill Sans MT" panose="020B0502020104020203" pitchFamily="34" charset="0"/>
                        </a:rPr>
                        <a:t>sion</a:t>
                      </a:r>
                      <a:endParaRPr lang="en-GB" sz="2000" dirty="0">
                        <a:solidFill>
                          <a:srgbClr val="0070C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discu</a:t>
                      </a:r>
                      <a:r>
                        <a:rPr lang="en-GB" sz="2000" b="0" i="0" dirty="0">
                          <a:solidFill>
                            <a:srgbClr val="00B050"/>
                          </a:solidFill>
                          <a:effectLst/>
                          <a:latin typeface="Gill Sans MT" panose="020B0502020104020203" pitchFamily="34" charset="0"/>
                        </a:rPr>
                        <a:t>ssion</a:t>
                      </a:r>
                      <a:endParaRPr lang="en-GB" sz="2000" dirty="0">
                        <a:solidFill>
                          <a:srgbClr val="00B05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electri</a:t>
                      </a:r>
                      <a:r>
                        <a:rPr lang="en-GB" sz="2000" b="0" i="0" dirty="0">
                          <a:solidFill>
                            <a:srgbClr val="7030A0"/>
                          </a:solidFill>
                          <a:effectLst/>
                          <a:latin typeface="Gill Sans MT" panose="020B0502020104020203" pitchFamily="34" charset="0"/>
                        </a:rPr>
                        <a:t>cian</a:t>
                      </a:r>
                      <a:endParaRPr lang="en-GB" sz="2000" dirty="0">
                        <a:latin typeface="Gill Sans MT" panose="020B0502020104020203" pitchFamily="34" charset="0"/>
                      </a:endParaRPr>
                    </a:p>
                  </a:txBody>
                  <a:tcPr anchor="ctr"/>
                </a:tc>
                <a:extLst>
                  <a:ext uri="{0D108BD9-81ED-4DB2-BD59-A6C34878D82A}">
                    <a16:rowId xmlns:a16="http://schemas.microsoft.com/office/drawing/2014/main" val="3537804785"/>
                  </a:ext>
                </a:extLst>
              </a:tr>
              <a:tr h="1380393">
                <a:tc>
                  <a:txBody>
                    <a:bodyPr/>
                    <a:lstStyle/>
                    <a:p>
                      <a:pPr algn="ctr"/>
                      <a:r>
                        <a:rPr lang="en-GB" sz="2000" b="0" i="0" dirty="0">
                          <a:solidFill>
                            <a:srgbClr val="000000"/>
                          </a:solidFill>
                          <a:effectLst/>
                          <a:latin typeface="Gill Sans MT" panose="020B0502020104020203" pitchFamily="34" charset="0"/>
                        </a:rPr>
                        <a:t>comple</a:t>
                      </a:r>
                      <a:r>
                        <a:rPr lang="en-GB" sz="2000" b="0" i="0" dirty="0">
                          <a:solidFill>
                            <a:srgbClr val="FF0000"/>
                          </a:solidFill>
                          <a:effectLst/>
                          <a:latin typeface="Gill Sans MT" panose="020B0502020104020203" pitchFamily="34" charset="0"/>
                        </a:rPr>
                        <a:t>tion</a:t>
                      </a:r>
                      <a:endParaRPr lang="en-GB" sz="2000" dirty="0">
                        <a:solidFill>
                          <a:srgbClr val="FF000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exten</a:t>
                      </a:r>
                      <a:r>
                        <a:rPr lang="en-GB" sz="2000" b="0" i="0" dirty="0">
                          <a:solidFill>
                            <a:srgbClr val="0070C0"/>
                          </a:solidFill>
                          <a:effectLst/>
                          <a:latin typeface="Gill Sans MT" panose="020B0502020104020203" pitchFamily="34" charset="0"/>
                        </a:rPr>
                        <a:t>sion</a:t>
                      </a:r>
                      <a:endParaRPr lang="en-GB" sz="2000" dirty="0">
                        <a:latin typeface="Gill Sans MT" panose="020B0502020104020203" pitchFamily="34" charset="77"/>
                      </a:endParaRPr>
                    </a:p>
                  </a:txBody>
                  <a:tcPr anchor="ctr"/>
                </a:tc>
                <a:tc>
                  <a:txBody>
                    <a:bodyPr/>
                    <a:lstStyle/>
                    <a:p>
                      <a:pPr algn="ctr"/>
                      <a:r>
                        <a:rPr lang="en-GB" sz="2000" b="0" i="0" dirty="0">
                          <a:solidFill>
                            <a:srgbClr val="000000"/>
                          </a:solidFill>
                          <a:effectLst/>
                          <a:latin typeface="Gill Sans MT" panose="020B0502020104020203" pitchFamily="34" charset="0"/>
                        </a:rPr>
                        <a:t>admi</a:t>
                      </a:r>
                      <a:r>
                        <a:rPr lang="en-GB" sz="2000" b="0" i="0" dirty="0">
                          <a:solidFill>
                            <a:srgbClr val="00B050"/>
                          </a:solidFill>
                          <a:effectLst/>
                          <a:latin typeface="Gill Sans MT" panose="020B0502020104020203" pitchFamily="34" charset="0"/>
                        </a:rPr>
                        <a:t>ssion</a:t>
                      </a:r>
                      <a:endParaRPr lang="en-GB" sz="2000" dirty="0">
                        <a:solidFill>
                          <a:srgbClr val="00B05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magi</a:t>
                      </a:r>
                      <a:r>
                        <a:rPr lang="en-GB" sz="2000" b="0" i="0" dirty="0">
                          <a:solidFill>
                            <a:srgbClr val="7030A0"/>
                          </a:solidFill>
                          <a:effectLst/>
                          <a:latin typeface="Gill Sans MT" panose="020B0502020104020203" pitchFamily="34" charset="0"/>
                        </a:rPr>
                        <a:t>cian</a:t>
                      </a:r>
                      <a:endParaRPr lang="en-GB" sz="2000" dirty="0">
                        <a:latin typeface="Gill Sans MT" panose="020B0502020104020203" pitchFamily="34" charset="0"/>
                      </a:endParaRPr>
                    </a:p>
                  </a:txBody>
                  <a:tcPr anchor="ctr"/>
                </a:tc>
                <a:extLst>
                  <a:ext uri="{0D108BD9-81ED-4DB2-BD59-A6C34878D82A}">
                    <a16:rowId xmlns:a16="http://schemas.microsoft.com/office/drawing/2014/main" val="3298094511"/>
                  </a:ext>
                </a:extLst>
              </a:tr>
              <a:tr h="1380393">
                <a:tc>
                  <a:txBody>
                    <a:bodyPr/>
                    <a:lstStyle/>
                    <a:p>
                      <a:pPr algn="ctr"/>
                      <a:r>
                        <a:rPr lang="en-GB" sz="2000" b="0" i="0" dirty="0">
                          <a:solidFill>
                            <a:srgbClr val="000000"/>
                          </a:solidFill>
                          <a:effectLst/>
                          <a:latin typeface="Gill Sans MT" panose="020B0502020104020203" pitchFamily="34" charset="0"/>
                        </a:rPr>
                        <a:t>ac</a:t>
                      </a:r>
                      <a:r>
                        <a:rPr lang="en-GB" sz="2000" b="0" i="0" dirty="0">
                          <a:solidFill>
                            <a:srgbClr val="FF0000"/>
                          </a:solidFill>
                          <a:effectLst/>
                          <a:latin typeface="Gill Sans MT" panose="020B0502020104020203" pitchFamily="34" charset="0"/>
                        </a:rPr>
                        <a:t>tion</a:t>
                      </a:r>
                      <a:endParaRPr lang="en-GB" sz="2000" dirty="0">
                        <a:solidFill>
                          <a:srgbClr val="0070C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deci</a:t>
                      </a:r>
                      <a:r>
                        <a:rPr lang="en-GB" sz="2000" b="0" i="0" dirty="0">
                          <a:solidFill>
                            <a:srgbClr val="0070C0"/>
                          </a:solidFill>
                          <a:effectLst/>
                          <a:latin typeface="Gill Sans MT" panose="020B0502020104020203" pitchFamily="34" charset="0"/>
                        </a:rPr>
                        <a:t>sion</a:t>
                      </a:r>
                      <a:endParaRPr lang="en-GB" sz="2000" dirty="0">
                        <a:solidFill>
                          <a:srgbClr val="0070C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expre</a:t>
                      </a:r>
                      <a:r>
                        <a:rPr lang="en-GB" sz="2000" b="0" i="0" dirty="0">
                          <a:solidFill>
                            <a:srgbClr val="00B050"/>
                          </a:solidFill>
                          <a:effectLst/>
                          <a:latin typeface="Gill Sans MT" panose="020B0502020104020203" pitchFamily="34" charset="0"/>
                        </a:rPr>
                        <a:t>ssion</a:t>
                      </a:r>
                      <a:endParaRPr lang="en-GB" sz="2000" dirty="0">
                        <a:solidFill>
                          <a:srgbClr val="00B05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politi</a:t>
                      </a:r>
                      <a:r>
                        <a:rPr lang="en-GB" sz="2000" b="0" i="0" dirty="0">
                          <a:solidFill>
                            <a:srgbClr val="7030A0"/>
                          </a:solidFill>
                          <a:effectLst/>
                          <a:latin typeface="Gill Sans MT" panose="020B0502020104020203" pitchFamily="34" charset="0"/>
                        </a:rPr>
                        <a:t>cian</a:t>
                      </a:r>
                      <a:endParaRPr lang="en-GB" sz="2000" dirty="0">
                        <a:latin typeface="Gill Sans MT" panose="020B0502020104020203" pitchFamily="34" charset="0"/>
                      </a:endParaRPr>
                    </a:p>
                  </a:txBody>
                  <a:tcPr anchor="ctr"/>
                </a:tc>
                <a:extLst>
                  <a:ext uri="{0D108BD9-81ED-4DB2-BD59-A6C34878D82A}">
                    <a16:rowId xmlns:a16="http://schemas.microsoft.com/office/drawing/2014/main" val="1301794502"/>
                  </a:ext>
                </a:extLst>
              </a:tr>
            </a:tbl>
          </a:graphicData>
        </a:graphic>
      </p:graphicFrame>
      <p:graphicFrame>
        <p:nvGraphicFramePr>
          <p:cNvPr id="8" name="Table 7">
            <a:extLst>
              <a:ext uri="{FF2B5EF4-FFF2-40B4-BE49-F238E27FC236}">
                <a16:creationId xmlns:a16="http://schemas.microsoft.com/office/drawing/2014/main" id="{EB0CC512-CAF1-7C46-9B3E-E008CE349B0D}"/>
              </a:ext>
            </a:extLst>
          </p:cNvPr>
          <p:cNvGraphicFramePr>
            <a:graphicFrameLocks noGrp="1"/>
          </p:cNvGraphicFramePr>
          <p:nvPr>
            <p:extLst>
              <p:ext uri="{D42A27DB-BD31-4B8C-83A1-F6EECF244321}">
                <p14:modId xmlns:p14="http://schemas.microsoft.com/office/powerpoint/2010/main" val="2669705091"/>
              </p:ext>
            </p:extLst>
          </p:nvPr>
        </p:nvGraphicFramePr>
        <p:xfrm>
          <a:off x="2051267" y="661624"/>
          <a:ext cx="4429047" cy="1960200"/>
        </p:xfrm>
        <a:graphic>
          <a:graphicData uri="http://schemas.openxmlformats.org/drawingml/2006/table">
            <a:tbl>
              <a:tblPr firstRow="1" bandRow="1">
                <a:tableStyleId>{5940675A-B579-460E-94D1-54222C63F5DA}</a:tableStyleId>
              </a:tblPr>
              <a:tblGrid>
                <a:gridCol w="4429047">
                  <a:extLst>
                    <a:ext uri="{9D8B030D-6E8A-4147-A177-3AD203B41FA5}">
                      <a16:colId xmlns:a16="http://schemas.microsoft.com/office/drawing/2014/main" val="144608446"/>
                    </a:ext>
                  </a:extLst>
                </a:gridCol>
              </a:tblGrid>
              <a:tr h="360000">
                <a:tc>
                  <a:txBody>
                    <a:bodyPr/>
                    <a:lstStyle/>
                    <a:p>
                      <a:pPr algn="ctr"/>
                      <a:r>
                        <a:rPr lang="en-GB" b="1" dirty="0">
                          <a:solidFill>
                            <a:srgbClr val="FF0000"/>
                          </a:solidFill>
                        </a:rPr>
                        <a:t>Spelling Rule / Weekly Focus</a:t>
                      </a:r>
                      <a:endParaRPr lang="en-GB" b="1" dirty="0">
                        <a:solidFill>
                          <a:srgbClr val="0070C0"/>
                        </a:solidFill>
                      </a:endParaRPr>
                    </a:p>
                  </a:txBody>
                  <a:tcPr anchor="ctr"/>
                </a:tc>
                <a:extLst>
                  <a:ext uri="{0D108BD9-81ED-4DB2-BD59-A6C34878D82A}">
                    <a16:rowId xmlns:a16="http://schemas.microsoft.com/office/drawing/2014/main" val="1726703323"/>
                  </a:ext>
                </a:extLst>
              </a:tr>
              <a:tr h="1476000">
                <a:tc>
                  <a:txBody>
                    <a:bodyPr/>
                    <a:lstStyle/>
                    <a:p>
                      <a:pPr marL="0" indent="0" algn="ctr">
                        <a:buFont typeface="Arial" panose="020B0604020202020204" pitchFamily="34" charset="0"/>
                        <a:buNone/>
                      </a:pPr>
                      <a:r>
                        <a:rPr lang="en-GB" sz="1100" b="1" dirty="0">
                          <a:solidFill>
                            <a:schemeClr val="tx1"/>
                          </a:solidFill>
                          <a:latin typeface="Gill Sans MT" panose="020B0502020104020203" pitchFamily="34" charset="77"/>
                        </a:rPr>
                        <a:t>Endings which</a:t>
                      </a:r>
                      <a:r>
                        <a:rPr lang="en-GB" sz="1100" b="1" baseline="0" dirty="0">
                          <a:solidFill>
                            <a:schemeClr val="tx1"/>
                          </a:solidFill>
                          <a:latin typeface="Gill Sans MT" panose="020B0502020104020203" pitchFamily="34" charset="77"/>
                        </a:rPr>
                        <a:t> </a:t>
                      </a:r>
                      <a:r>
                        <a:rPr lang="en-GB" sz="1100" b="1" dirty="0">
                          <a:solidFill>
                            <a:schemeClr val="tx1"/>
                          </a:solidFill>
                          <a:latin typeface="Gill Sans MT" panose="020B0502020104020203" pitchFamily="34" charset="77"/>
                        </a:rPr>
                        <a:t>sound like /</a:t>
                      </a:r>
                      <a:r>
                        <a:rPr lang="en-GB" sz="1100" b="1" dirty="0" err="1">
                          <a:solidFill>
                            <a:schemeClr val="tx1"/>
                          </a:solidFill>
                          <a:latin typeface="Gill Sans MT" panose="020B0502020104020203" pitchFamily="34" charset="77"/>
                        </a:rPr>
                        <a:t>ʃən</a:t>
                      </a:r>
                      <a:r>
                        <a:rPr lang="en-GB" sz="1100" b="1" dirty="0">
                          <a:solidFill>
                            <a:schemeClr val="tx1"/>
                          </a:solidFill>
                          <a:latin typeface="Gill Sans MT" panose="020B0502020104020203" pitchFamily="34" charset="77"/>
                        </a:rPr>
                        <a:t>/,</a:t>
                      </a:r>
                      <a:r>
                        <a:rPr lang="en-GB" sz="1100" b="1" baseline="0" dirty="0">
                          <a:solidFill>
                            <a:schemeClr val="tx1"/>
                          </a:solidFill>
                          <a:latin typeface="Gill Sans MT" panose="020B0502020104020203" pitchFamily="34" charset="77"/>
                        </a:rPr>
                        <a:t> </a:t>
                      </a:r>
                      <a:r>
                        <a:rPr lang="en-GB" sz="1100" b="1" dirty="0">
                          <a:solidFill>
                            <a:schemeClr val="tx1"/>
                          </a:solidFill>
                          <a:latin typeface="Gill Sans MT" panose="020B0502020104020203" pitchFamily="34" charset="77"/>
                        </a:rPr>
                        <a:t>spelt –</a:t>
                      </a:r>
                      <a:r>
                        <a:rPr lang="en-GB" sz="1100" b="1" dirty="0" err="1">
                          <a:solidFill>
                            <a:schemeClr val="tx1"/>
                          </a:solidFill>
                          <a:latin typeface="Gill Sans MT" panose="020B0502020104020203" pitchFamily="34" charset="77"/>
                        </a:rPr>
                        <a:t>tion</a:t>
                      </a:r>
                      <a:r>
                        <a:rPr lang="en-GB" sz="1100" b="1" dirty="0">
                          <a:solidFill>
                            <a:schemeClr val="tx1"/>
                          </a:solidFill>
                          <a:latin typeface="Gill Sans MT" panose="020B0502020104020203" pitchFamily="34" charset="77"/>
                        </a:rPr>
                        <a:t>, –</a:t>
                      </a:r>
                      <a:r>
                        <a:rPr lang="en-GB" sz="1100" b="1" baseline="0" dirty="0">
                          <a:solidFill>
                            <a:schemeClr val="tx1"/>
                          </a:solidFill>
                          <a:latin typeface="Gill Sans MT" panose="020B0502020104020203" pitchFamily="34" charset="77"/>
                        </a:rPr>
                        <a:t> </a:t>
                      </a:r>
                      <a:r>
                        <a:rPr lang="en-GB" sz="1100" b="1" dirty="0" err="1">
                          <a:solidFill>
                            <a:schemeClr val="tx1"/>
                          </a:solidFill>
                          <a:latin typeface="Gill Sans MT" panose="020B0502020104020203" pitchFamily="34" charset="77"/>
                        </a:rPr>
                        <a:t>sion</a:t>
                      </a:r>
                      <a:r>
                        <a:rPr lang="en-GB" sz="1100" b="1" dirty="0">
                          <a:solidFill>
                            <a:schemeClr val="tx1"/>
                          </a:solidFill>
                          <a:latin typeface="Gill Sans MT" panose="020B0502020104020203" pitchFamily="34" charset="77"/>
                        </a:rPr>
                        <a:t>, –</a:t>
                      </a:r>
                      <a:r>
                        <a:rPr lang="en-GB" sz="1100" b="1" dirty="0" err="1">
                          <a:solidFill>
                            <a:schemeClr val="tx1"/>
                          </a:solidFill>
                          <a:latin typeface="Gill Sans MT" panose="020B0502020104020203" pitchFamily="34" charset="77"/>
                        </a:rPr>
                        <a:t>ssion</a:t>
                      </a:r>
                      <a:r>
                        <a:rPr lang="en-GB" sz="1100" b="1" dirty="0">
                          <a:solidFill>
                            <a:schemeClr val="tx1"/>
                          </a:solidFill>
                          <a:latin typeface="Gill Sans MT" panose="020B0502020104020203" pitchFamily="34" charset="77"/>
                        </a:rPr>
                        <a:t>, –</a:t>
                      </a:r>
                      <a:r>
                        <a:rPr lang="en-GB" sz="1100" b="1" baseline="0" dirty="0">
                          <a:solidFill>
                            <a:schemeClr val="tx1"/>
                          </a:solidFill>
                          <a:latin typeface="Gill Sans MT" panose="020B0502020104020203" pitchFamily="34" charset="77"/>
                        </a:rPr>
                        <a:t> </a:t>
                      </a:r>
                      <a:r>
                        <a:rPr lang="en-GB" sz="1100" b="1" dirty="0" err="1">
                          <a:solidFill>
                            <a:schemeClr val="tx1"/>
                          </a:solidFill>
                          <a:latin typeface="Gill Sans MT" panose="020B0502020104020203" pitchFamily="34" charset="77"/>
                        </a:rPr>
                        <a:t>cian</a:t>
                      </a:r>
                      <a:r>
                        <a:rPr lang="en-GB" sz="1100" b="1" dirty="0">
                          <a:solidFill>
                            <a:schemeClr val="tx1"/>
                          </a:solidFill>
                          <a:latin typeface="Gill Sans MT" panose="020B0502020104020203" pitchFamily="34" charset="77"/>
                        </a:rPr>
                        <a:t>.</a:t>
                      </a:r>
                    </a:p>
                    <a:p>
                      <a:pPr marL="0" indent="0" algn="ctr">
                        <a:buFont typeface="Arial" panose="020B0604020202020204" pitchFamily="34" charset="0"/>
                        <a:buNone/>
                      </a:pPr>
                      <a:endParaRPr lang="en-GB" sz="1100" b="0" dirty="0">
                        <a:solidFill>
                          <a:schemeClr val="tx1"/>
                        </a:solidFill>
                        <a:latin typeface="Gill Sans MT" panose="020B0502020104020203" pitchFamily="34" charset="77"/>
                      </a:endParaRPr>
                    </a:p>
                    <a:p>
                      <a:pPr marL="0" indent="0" algn="ctr">
                        <a:buFont typeface="Arial" panose="020B0604020202020204" pitchFamily="34" charset="0"/>
                        <a:buNone/>
                      </a:pPr>
                      <a:r>
                        <a:rPr lang="en-GB" sz="1100" b="0" dirty="0">
                          <a:solidFill>
                            <a:schemeClr val="tx1"/>
                          </a:solidFill>
                          <a:latin typeface="Gill Sans MT" panose="020B0502020104020203" pitchFamily="34" charset="77"/>
                        </a:rPr>
                        <a:t>Strictly speaking, the suffixes are –ion and –</a:t>
                      </a:r>
                      <a:r>
                        <a:rPr lang="en-GB" sz="1100" b="0" dirty="0" err="1">
                          <a:solidFill>
                            <a:schemeClr val="tx1"/>
                          </a:solidFill>
                          <a:latin typeface="Gill Sans MT" panose="020B0502020104020203" pitchFamily="34" charset="77"/>
                        </a:rPr>
                        <a:t>ian</a:t>
                      </a:r>
                      <a:r>
                        <a:rPr lang="en-GB" sz="1100" b="0" dirty="0">
                          <a:solidFill>
                            <a:schemeClr val="tx1"/>
                          </a:solidFill>
                          <a:latin typeface="Gill Sans MT" panose="020B0502020104020203" pitchFamily="34" charset="77"/>
                        </a:rPr>
                        <a:t>. Clues about</a:t>
                      </a:r>
                    </a:p>
                    <a:p>
                      <a:pPr marL="0" indent="0" algn="ctr">
                        <a:buFont typeface="Arial" panose="020B0604020202020204" pitchFamily="34" charset="0"/>
                        <a:buNone/>
                      </a:pPr>
                      <a:r>
                        <a:rPr lang="en-GB" sz="1100" b="0" dirty="0">
                          <a:solidFill>
                            <a:schemeClr val="tx1"/>
                          </a:solidFill>
                          <a:latin typeface="Gill Sans MT" panose="020B0502020104020203" pitchFamily="34" charset="77"/>
                        </a:rPr>
                        <a:t>whether to put t, s, </a:t>
                      </a:r>
                      <a:r>
                        <a:rPr lang="en-GB" sz="1100" b="0" dirty="0" err="1">
                          <a:solidFill>
                            <a:schemeClr val="tx1"/>
                          </a:solidFill>
                          <a:latin typeface="Gill Sans MT" panose="020B0502020104020203" pitchFamily="34" charset="77"/>
                        </a:rPr>
                        <a:t>ss</a:t>
                      </a:r>
                      <a:r>
                        <a:rPr lang="en-GB" sz="1100" b="0" dirty="0">
                          <a:solidFill>
                            <a:schemeClr val="tx1"/>
                          </a:solidFill>
                          <a:latin typeface="Gill Sans MT" panose="020B0502020104020203" pitchFamily="34" charset="77"/>
                        </a:rPr>
                        <a:t> or c before these suffixes often come</a:t>
                      </a:r>
                      <a:r>
                        <a:rPr lang="en-GB" sz="1100" b="0" baseline="0" dirty="0">
                          <a:solidFill>
                            <a:schemeClr val="tx1"/>
                          </a:solidFill>
                          <a:latin typeface="Gill Sans MT" panose="020B0502020104020203" pitchFamily="34" charset="77"/>
                        </a:rPr>
                        <a:t> </a:t>
                      </a:r>
                      <a:r>
                        <a:rPr lang="en-GB" sz="1100" b="0" dirty="0">
                          <a:solidFill>
                            <a:schemeClr val="tx1"/>
                          </a:solidFill>
                          <a:latin typeface="Gill Sans MT" panose="020B0502020104020203" pitchFamily="34" charset="77"/>
                        </a:rPr>
                        <a:t>from the last letter or letters of the root word.</a:t>
                      </a:r>
                      <a:r>
                        <a:rPr lang="en-GB" sz="1100" b="0" baseline="0" dirty="0">
                          <a:solidFill>
                            <a:schemeClr val="tx1"/>
                          </a:solidFill>
                          <a:latin typeface="Gill Sans MT" panose="020B0502020104020203" pitchFamily="34" charset="77"/>
                        </a:rPr>
                        <a:t> </a:t>
                      </a:r>
                      <a:r>
                        <a:rPr lang="en-GB" sz="1100" b="0" dirty="0">
                          <a:solidFill>
                            <a:srgbClr val="FF0000"/>
                          </a:solidFill>
                          <a:latin typeface="Gill Sans MT" panose="020B0502020104020203" pitchFamily="34" charset="77"/>
                        </a:rPr>
                        <a:t>–</a:t>
                      </a:r>
                      <a:r>
                        <a:rPr lang="en-GB" sz="1100" b="0" dirty="0" err="1">
                          <a:solidFill>
                            <a:srgbClr val="FF0000"/>
                          </a:solidFill>
                          <a:latin typeface="Gill Sans MT" panose="020B0502020104020203" pitchFamily="34" charset="77"/>
                        </a:rPr>
                        <a:t>tion</a:t>
                      </a:r>
                      <a:r>
                        <a:rPr lang="en-GB" sz="1100" b="0" dirty="0">
                          <a:solidFill>
                            <a:srgbClr val="FF0000"/>
                          </a:solidFill>
                          <a:latin typeface="Gill Sans MT" panose="020B0502020104020203" pitchFamily="34" charset="77"/>
                        </a:rPr>
                        <a:t> is the most common spelling. It is</a:t>
                      </a:r>
                      <a:r>
                        <a:rPr lang="en-GB" sz="1100" b="0" baseline="0" dirty="0">
                          <a:solidFill>
                            <a:srgbClr val="FF0000"/>
                          </a:solidFill>
                          <a:latin typeface="Gill Sans MT" panose="020B0502020104020203" pitchFamily="34" charset="77"/>
                        </a:rPr>
                        <a:t> </a:t>
                      </a:r>
                      <a:r>
                        <a:rPr lang="en-GB" sz="1100" b="0" dirty="0">
                          <a:solidFill>
                            <a:srgbClr val="FF0000"/>
                          </a:solidFill>
                          <a:latin typeface="Gill Sans MT" panose="020B0502020104020203" pitchFamily="34" charset="77"/>
                        </a:rPr>
                        <a:t>used if the root word</a:t>
                      </a:r>
                      <a:r>
                        <a:rPr lang="en-GB" sz="1100" b="0" baseline="0" dirty="0">
                          <a:solidFill>
                            <a:srgbClr val="FF0000"/>
                          </a:solidFill>
                          <a:latin typeface="Gill Sans MT" panose="020B0502020104020203" pitchFamily="34" charset="77"/>
                        </a:rPr>
                        <a:t> </a:t>
                      </a:r>
                      <a:r>
                        <a:rPr lang="en-GB" sz="1100" b="0" dirty="0">
                          <a:solidFill>
                            <a:srgbClr val="FF0000"/>
                          </a:solidFill>
                          <a:latin typeface="Gill Sans MT" panose="020B0502020104020203" pitchFamily="34" charset="77"/>
                        </a:rPr>
                        <a:t>ends in t or </a:t>
                      </a:r>
                      <a:r>
                        <a:rPr lang="en-GB" sz="1100" b="0" dirty="0" err="1">
                          <a:solidFill>
                            <a:srgbClr val="FF0000"/>
                          </a:solidFill>
                          <a:latin typeface="Gill Sans MT" panose="020B0502020104020203" pitchFamily="34" charset="77"/>
                        </a:rPr>
                        <a:t>te</a:t>
                      </a:r>
                      <a:r>
                        <a:rPr lang="en-GB" sz="1100" b="0" dirty="0">
                          <a:solidFill>
                            <a:schemeClr val="tx1"/>
                          </a:solidFill>
                          <a:latin typeface="Gill Sans MT" panose="020B0502020104020203" pitchFamily="34" charset="77"/>
                        </a:rPr>
                        <a:t>.</a:t>
                      </a:r>
                      <a:r>
                        <a:rPr lang="en-GB" sz="1100" b="0" baseline="0" dirty="0">
                          <a:solidFill>
                            <a:schemeClr val="tx1"/>
                          </a:solidFill>
                          <a:latin typeface="Gill Sans MT" panose="020B0502020104020203" pitchFamily="34" charset="77"/>
                        </a:rPr>
                        <a:t> </a:t>
                      </a:r>
                      <a:r>
                        <a:rPr lang="en-GB" sz="1100" b="0" dirty="0">
                          <a:solidFill>
                            <a:srgbClr val="00B050"/>
                          </a:solidFill>
                          <a:latin typeface="Gill Sans MT" panose="020B0502020104020203" pitchFamily="34" charset="77"/>
                        </a:rPr>
                        <a:t>–</a:t>
                      </a:r>
                      <a:r>
                        <a:rPr lang="en-GB" sz="1100" b="0" dirty="0" err="1">
                          <a:solidFill>
                            <a:srgbClr val="00B050"/>
                          </a:solidFill>
                          <a:latin typeface="Gill Sans MT" panose="020B0502020104020203" pitchFamily="34" charset="77"/>
                        </a:rPr>
                        <a:t>ssion</a:t>
                      </a:r>
                      <a:r>
                        <a:rPr lang="en-GB" sz="1100" b="0" dirty="0">
                          <a:solidFill>
                            <a:srgbClr val="00B050"/>
                          </a:solidFill>
                          <a:latin typeface="Gill Sans MT" panose="020B0502020104020203" pitchFamily="34" charset="77"/>
                        </a:rPr>
                        <a:t> is used if the root word ends in </a:t>
                      </a:r>
                      <a:r>
                        <a:rPr lang="en-GB" sz="1100" b="0" dirty="0" err="1">
                          <a:solidFill>
                            <a:srgbClr val="00B050"/>
                          </a:solidFill>
                          <a:latin typeface="Gill Sans MT" panose="020B0502020104020203" pitchFamily="34" charset="77"/>
                        </a:rPr>
                        <a:t>ss</a:t>
                      </a:r>
                      <a:r>
                        <a:rPr lang="en-GB" sz="1100" b="0" dirty="0">
                          <a:solidFill>
                            <a:srgbClr val="00B050"/>
                          </a:solidFill>
                          <a:latin typeface="Gill Sans MT" panose="020B0502020104020203" pitchFamily="34" charset="77"/>
                        </a:rPr>
                        <a:t> or –</a:t>
                      </a:r>
                      <a:r>
                        <a:rPr lang="en-GB" sz="1100" b="0" dirty="0" err="1">
                          <a:solidFill>
                            <a:srgbClr val="00B050"/>
                          </a:solidFill>
                          <a:latin typeface="Gill Sans MT" panose="020B0502020104020203" pitchFamily="34" charset="77"/>
                        </a:rPr>
                        <a:t>mit</a:t>
                      </a:r>
                      <a:r>
                        <a:rPr lang="en-GB" sz="1100" b="0" dirty="0">
                          <a:solidFill>
                            <a:srgbClr val="00B050"/>
                          </a:solidFill>
                          <a:latin typeface="Gill Sans MT" panose="020B0502020104020203" pitchFamily="34" charset="77"/>
                        </a:rPr>
                        <a:t>.</a:t>
                      </a:r>
                      <a:r>
                        <a:rPr lang="en-GB" sz="1100" b="0" baseline="0" dirty="0">
                          <a:solidFill>
                            <a:srgbClr val="00B050"/>
                          </a:solidFill>
                          <a:latin typeface="Gill Sans MT" panose="020B0502020104020203" pitchFamily="34" charset="77"/>
                        </a:rPr>
                        <a:t> </a:t>
                      </a:r>
                      <a:r>
                        <a:rPr lang="en-GB" sz="1100" b="0" dirty="0">
                          <a:solidFill>
                            <a:srgbClr val="0070C0"/>
                          </a:solidFill>
                          <a:latin typeface="Gill Sans MT" panose="020B0502020104020203" pitchFamily="34" charset="77"/>
                        </a:rPr>
                        <a:t>–</a:t>
                      </a:r>
                      <a:r>
                        <a:rPr lang="en-GB" sz="1100" b="0" dirty="0" err="1">
                          <a:solidFill>
                            <a:srgbClr val="0070C0"/>
                          </a:solidFill>
                          <a:latin typeface="Gill Sans MT" panose="020B0502020104020203" pitchFamily="34" charset="77"/>
                        </a:rPr>
                        <a:t>sion</a:t>
                      </a:r>
                      <a:r>
                        <a:rPr lang="en-GB" sz="1100" b="0" dirty="0">
                          <a:solidFill>
                            <a:srgbClr val="0070C0"/>
                          </a:solidFill>
                          <a:latin typeface="Gill Sans MT" panose="020B0502020104020203" pitchFamily="34" charset="77"/>
                        </a:rPr>
                        <a:t> is used if the root word ends in d or se. </a:t>
                      </a:r>
                      <a:r>
                        <a:rPr lang="en-GB" sz="1100" b="0" dirty="0">
                          <a:solidFill>
                            <a:srgbClr val="7030A0"/>
                          </a:solidFill>
                          <a:latin typeface="Gill Sans MT" panose="020B0502020104020203" pitchFamily="34" charset="77"/>
                        </a:rPr>
                        <a:t>Exceptions:</a:t>
                      </a:r>
                      <a:r>
                        <a:rPr lang="en-GB" sz="1100" b="0" baseline="0" dirty="0">
                          <a:solidFill>
                            <a:srgbClr val="7030A0"/>
                          </a:solidFill>
                          <a:latin typeface="Gill Sans MT" panose="020B0502020104020203" pitchFamily="34" charset="77"/>
                        </a:rPr>
                        <a:t> </a:t>
                      </a:r>
                      <a:r>
                        <a:rPr lang="en-GB" sz="1100" b="0" dirty="0">
                          <a:solidFill>
                            <a:srgbClr val="7030A0"/>
                          </a:solidFill>
                          <a:latin typeface="Gill Sans MT" panose="020B0502020104020203" pitchFamily="34" charset="77"/>
                        </a:rPr>
                        <a:t>attend – attention, intend – intention.</a:t>
                      </a:r>
                      <a:r>
                        <a:rPr lang="en-GB" sz="1100" b="0" baseline="0" dirty="0">
                          <a:solidFill>
                            <a:srgbClr val="7030A0"/>
                          </a:solidFill>
                          <a:latin typeface="Gill Sans MT" panose="020B0502020104020203" pitchFamily="34" charset="77"/>
                        </a:rPr>
                        <a:t> </a:t>
                      </a:r>
                      <a:r>
                        <a:rPr lang="en-GB" sz="1100" b="0" dirty="0">
                          <a:solidFill>
                            <a:srgbClr val="7030A0"/>
                          </a:solidFill>
                          <a:latin typeface="Gill Sans MT" panose="020B0502020104020203" pitchFamily="34" charset="77"/>
                        </a:rPr>
                        <a:t>–</a:t>
                      </a:r>
                      <a:r>
                        <a:rPr lang="en-GB" sz="1100" b="0" dirty="0" err="1">
                          <a:solidFill>
                            <a:srgbClr val="7030A0"/>
                          </a:solidFill>
                          <a:latin typeface="Gill Sans MT" panose="020B0502020104020203" pitchFamily="34" charset="77"/>
                        </a:rPr>
                        <a:t>cian</a:t>
                      </a:r>
                      <a:r>
                        <a:rPr lang="en-GB" sz="1100" b="0" dirty="0">
                          <a:solidFill>
                            <a:srgbClr val="7030A0"/>
                          </a:solidFill>
                          <a:latin typeface="Gill Sans MT" panose="020B0502020104020203" pitchFamily="34" charset="77"/>
                        </a:rPr>
                        <a:t> is used if the root word ends in c or cs.</a:t>
                      </a:r>
                    </a:p>
                  </a:txBody>
                  <a:tcPr anchor="ctr"/>
                </a:tc>
                <a:extLst>
                  <a:ext uri="{0D108BD9-81ED-4DB2-BD59-A6C34878D82A}">
                    <a16:rowId xmlns:a16="http://schemas.microsoft.com/office/drawing/2014/main" val="967602748"/>
                  </a:ext>
                </a:extLst>
              </a:tr>
            </a:tbl>
          </a:graphicData>
        </a:graphic>
      </p:graphicFrame>
      <p:sp>
        <p:nvSpPr>
          <p:cNvPr id="10" name="Rectangle 9">
            <a:extLst>
              <a:ext uri="{FF2B5EF4-FFF2-40B4-BE49-F238E27FC236}">
                <a16:creationId xmlns:a16="http://schemas.microsoft.com/office/drawing/2014/main" id="{5E676E34-96DC-8B48-B5A6-C1FE0C1AA534}"/>
              </a:ext>
            </a:extLst>
          </p:cNvPr>
          <p:cNvSpPr/>
          <p:nvPr/>
        </p:nvSpPr>
        <p:spPr>
          <a:xfrm>
            <a:off x="-154241"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Year 4 – Spring Term 2 – Week 4</a:t>
            </a:r>
          </a:p>
        </p:txBody>
      </p:sp>
      <p:pic>
        <p:nvPicPr>
          <p:cNvPr id="2" name="Picture 1" descr="Logo&#10;&#10;Description automatically generated">
            <a:extLst>
              <a:ext uri="{FF2B5EF4-FFF2-40B4-BE49-F238E27FC236}">
                <a16:creationId xmlns:a16="http://schemas.microsoft.com/office/drawing/2014/main" id="{F70FF014-831E-C587-9746-00205C178E66}"/>
              </a:ext>
            </a:extLst>
          </p:cNvPr>
          <p:cNvPicPr>
            <a:picLocks noChangeAspect="1"/>
          </p:cNvPicPr>
          <p:nvPr/>
        </p:nvPicPr>
        <p:blipFill>
          <a:blip r:embed="rId2"/>
          <a:stretch>
            <a:fillRect/>
          </a:stretch>
        </p:blipFill>
        <p:spPr>
          <a:xfrm>
            <a:off x="352838" y="1047465"/>
            <a:ext cx="1558455" cy="1188518"/>
          </a:xfrm>
          <a:prstGeom prst="rect">
            <a:avLst/>
          </a:prstGeom>
        </p:spPr>
      </p:pic>
    </p:spTree>
    <p:extLst>
      <p:ext uri="{BB962C8B-B14F-4D97-AF65-F5344CB8AC3E}">
        <p14:creationId xmlns:p14="http://schemas.microsoft.com/office/powerpoint/2010/main" val="34899642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err="1">
                          <a:latin typeface="Gill Sans" panose="020B0502020104020203" pitchFamily="34" charset="-79"/>
                          <a:cs typeface="Gill Sans" panose="020B0502020104020203" pitchFamily="34" charset="-79"/>
                        </a:rPr>
                        <a:t>i</a:t>
                      </a: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34256207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Sentences Activity</a:t>
            </a:r>
          </a:p>
        </p:txBody>
      </p:sp>
      <p:graphicFrame>
        <p:nvGraphicFramePr>
          <p:cNvPr id="2" name="Table 1">
            <a:extLst>
              <a:ext uri="{FF2B5EF4-FFF2-40B4-BE49-F238E27FC236}">
                <a16:creationId xmlns:a16="http://schemas.microsoft.com/office/drawing/2014/main" id="{D5EF6C4E-6C5A-534F-89B0-5F6678DCE6E4}"/>
              </a:ext>
            </a:extLst>
          </p:cNvPr>
          <p:cNvGraphicFramePr>
            <a:graphicFrameLocks noGrp="1"/>
          </p:cNvGraphicFramePr>
          <p:nvPr>
            <p:extLst>
              <p:ext uri="{D42A27DB-BD31-4B8C-83A1-F6EECF244321}">
                <p14:modId xmlns:p14="http://schemas.microsoft.com/office/powerpoint/2010/main" val="164205317"/>
              </p:ext>
            </p:extLst>
          </p:nvPr>
        </p:nvGraphicFramePr>
        <p:xfrm>
          <a:off x="299803" y="735722"/>
          <a:ext cx="6280881" cy="9000252"/>
        </p:xfrm>
        <a:graphic>
          <a:graphicData uri="http://schemas.openxmlformats.org/drawingml/2006/table">
            <a:tbl>
              <a:tblPr firstRow="1" bandRow="1">
                <a:tableStyleId>{5940675A-B579-460E-94D1-54222C63F5DA}</a:tableStyleId>
              </a:tblPr>
              <a:tblGrid>
                <a:gridCol w="2093627">
                  <a:extLst>
                    <a:ext uri="{9D8B030D-6E8A-4147-A177-3AD203B41FA5}">
                      <a16:colId xmlns:a16="http://schemas.microsoft.com/office/drawing/2014/main" val="2344502615"/>
                    </a:ext>
                  </a:extLst>
                </a:gridCol>
                <a:gridCol w="4187254">
                  <a:extLst>
                    <a:ext uri="{9D8B030D-6E8A-4147-A177-3AD203B41FA5}">
                      <a16:colId xmlns:a16="http://schemas.microsoft.com/office/drawing/2014/main" val="733237180"/>
                    </a:ext>
                  </a:extLst>
                </a:gridCol>
              </a:tblGrid>
              <a:tr h="406812">
                <a:tc>
                  <a:txBody>
                    <a:bodyPr/>
                    <a:lstStyle/>
                    <a:p>
                      <a:pPr algn="ctr"/>
                      <a:r>
                        <a:rPr lang="en-GB" sz="1200" b="0" i="0" dirty="0">
                          <a:latin typeface="Gill Sans" panose="020B0502020104020203" pitchFamily="34" charset="-79"/>
                          <a:cs typeface="Gill Sans" panose="020B0502020104020203" pitchFamily="34" charset="-79"/>
                        </a:rPr>
                        <a:t>Write the word and draw a picture.</a:t>
                      </a:r>
                    </a:p>
                  </a:txBody>
                  <a:tcPr anchor="ctr">
                    <a:lnB w="19050" cap="flat" cmpd="sng" algn="ctr">
                      <a:solidFill>
                        <a:schemeClr val="tx1"/>
                      </a:solidFill>
                      <a:prstDash val="solid"/>
                      <a:round/>
                      <a:headEnd type="none" w="med" len="med"/>
                      <a:tailEnd type="none" w="med" len="med"/>
                    </a:lnB>
                  </a:tcPr>
                </a:tc>
                <a:tc>
                  <a:txBody>
                    <a:bodyPr/>
                    <a:lstStyle/>
                    <a:p>
                      <a:pPr algn="ctr"/>
                      <a:endParaRPr lang="en-GB" sz="1200" b="0" i="0" dirty="0">
                        <a:latin typeface="Gill Sans" panose="020B0502020104020203" pitchFamily="34" charset="-79"/>
                        <a:cs typeface="Gill Sans" panose="020B0502020104020203" pitchFamily="34" charset="-79"/>
                      </a:endParaRPr>
                    </a:p>
                  </a:txBody>
                  <a:tcPr anchor="ct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2247236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19825230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6070865"/>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9721955"/>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6317089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79504801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596966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14678647"/>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263334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937379"/>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45974533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77098191"/>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07775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0122789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76418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768212"/>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81517740"/>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9115301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051493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587825192"/>
                  </a:ext>
                </a:extLst>
              </a:tr>
              <a:tr h="406812">
                <a:tc vMerge="1">
                  <a:txBody>
                    <a:bodyPr/>
                    <a:lstStyle/>
                    <a:p>
                      <a:endParaRPr lang="en-GB"/>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57152917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50794"/>
                  </a:ext>
                </a:extLst>
              </a:tr>
            </a:tbl>
          </a:graphicData>
        </a:graphic>
      </p:graphicFrame>
    </p:spTree>
    <p:extLst>
      <p:ext uri="{BB962C8B-B14F-4D97-AF65-F5344CB8AC3E}">
        <p14:creationId xmlns:p14="http://schemas.microsoft.com/office/powerpoint/2010/main" val="11904486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c 1">
            <a:extLst>
              <a:ext uri="{FF2B5EF4-FFF2-40B4-BE49-F238E27FC236}">
                <a16:creationId xmlns:a16="http://schemas.microsoft.com/office/drawing/2014/main" id="{CC898051-2AC0-1A49-BFB0-571465C2B17B}"/>
              </a:ext>
            </a:extLst>
          </p:cNvPr>
          <p:cNvSpPr/>
          <p:nvPr/>
        </p:nvSpPr>
        <p:spPr>
          <a:xfrm>
            <a:off x="-7256871" y="58674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5" name="Arc 4">
            <a:extLst>
              <a:ext uri="{FF2B5EF4-FFF2-40B4-BE49-F238E27FC236}">
                <a16:creationId xmlns:a16="http://schemas.microsoft.com/office/drawing/2014/main" id="{ACD2339B-59C3-DB46-A4D7-289F8D4113CF}"/>
              </a:ext>
            </a:extLst>
          </p:cNvPr>
          <p:cNvSpPr/>
          <p:nvPr/>
        </p:nvSpPr>
        <p:spPr>
          <a:xfrm rot="19632455">
            <a:off x="-3446872" y="84582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6" name="Arc 5">
            <a:extLst>
              <a:ext uri="{FF2B5EF4-FFF2-40B4-BE49-F238E27FC236}">
                <a16:creationId xmlns:a16="http://schemas.microsoft.com/office/drawing/2014/main" id="{46D0F2EC-B2E8-8243-97F0-0C94BC3E49F8}"/>
              </a:ext>
            </a:extLst>
          </p:cNvPr>
          <p:cNvSpPr/>
          <p:nvPr/>
        </p:nvSpPr>
        <p:spPr>
          <a:xfrm rot="14557400">
            <a:off x="5950961" y="-4724659"/>
            <a:ext cx="4933950" cy="19022536"/>
          </a:xfrm>
          <a:prstGeom prst="arc">
            <a:avLst/>
          </a:prstGeom>
          <a:ln w="666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Arc 6">
            <a:extLst>
              <a:ext uri="{FF2B5EF4-FFF2-40B4-BE49-F238E27FC236}">
                <a16:creationId xmlns:a16="http://schemas.microsoft.com/office/drawing/2014/main" id="{8A70DC80-83EF-3241-BBCC-48DDCC459711}"/>
              </a:ext>
            </a:extLst>
          </p:cNvPr>
          <p:cNvSpPr/>
          <p:nvPr/>
        </p:nvSpPr>
        <p:spPr>
          <a:xfrm rot="18007826" flipH="1" flipV="1">
            <a:off x="-2254352" y="-5927497"/>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8" name="Arc 7">
            <a:extLst>
              <a:ext uri="{FF2B5EF4-FFF2-40B4-BE49-F238E27FC236}">
                <a16:creationId xmlns:a16="http://schemas.microsoft.com/office/drawing/2014/main" id="{707CEE3C-9C53-D345-83CA-172A3F4D1B35}"/>
              </a:ext>
            </a:extLst>
          </p:cNvPr>
          <p:cNvSpPr/>
          <p:nvPr/>
        </p:nvSpPr>
        <p:spPr>
          <a:xfrm rot="16200000" flipH="1" flipV="1">
            <a:off x="-5767798" y="-6556570"/>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9" name="Arc 8">
            <a:extLst>
              <a:ext uri="{FF2B5EF4-FFF2-40B4-BE49-F238E27FC236}">
                <a16:creationId xmlns:a16="http://schemas.microsoft.com/office/drawing/2014/main" id="{E1130931-B51D-8F4E-ABC0-36B9C19CCA10}"/>
              </a:ext>
            </a:extLst>
          </p:cNvPr>
          <p:cNvSpPr/>
          <p:nvPr/>
        </p:nvSpPr>
        <p:spPr>
          <a:xfrm rot="17692263" flipV="1">
            <a:off x="-4199765" y="-8125049"/>
            <a:ext cx="4845365" cy="21029364"/>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10" name="Arc 9">
            <a:extLst>
              <a:ext uri="{FF2B5EF4-FFF2-40B4-BE49-F238E27FC236}">
                <a16:creationId xmlns:a16="http://schemas.microsoft.com/office/drawing/2014/main" id="{24038ABD-7DA0-7046-B103-DCBCD8E93996}"/>
              </a:ext>
            </a:extLst>
          </p:cNvPr>
          <p:cNvSpPr/>
          <p:nvPr/>
        </p:nvSpPr>
        <p:spPr>
          <a:xfrm rot="18700337">
            <a:off x="-1769456" y="1593914"/>
            <a:ext cx="10396909" cy="9327602"/>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grpSp>
        <p:nvGrpSpPr>
          <p:cNvPr id="12" name="Group 11">
            <a:extLst>
              <a:ext uri="{FF2B5EF4-FFF2-40B4-BE49-F238E27FC236}">
                <a16:creationId xmlns:a16="http://schemas.microsoft.com/office/drawing/2014/main" id="{4DDD5C1B-9E35-794B-B39A-E44108EAFB34}"/>
              </a:ext>
            </a:extLst>
          </p:cNvPr>
          <p:cNvGrpSpPr/>
          <p:nvPr/>
        </p:nvGrpSpPr>
        <p:grpSpPr>
          <a:xfrm>
            <a:off x="-947656" y="138404"/>
            <a:ext cx="7623709" cy="9629192"/>
            <a:chOff x="-947656" y="138404"/>
            <a:chExt cx="7623709" cy="9629192"/>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94765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Scribble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1168501" y="566674"/>
              <a:ext cx="4389676"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pSp>
    </p:spTree>
    <p:extLst>
      <p:ext uri="{BB962C8B-B14F-4D97-AF65-F5344CB8AC3E}">
        <p14:creationId xmlns:p14="http://schemas.microsoft.com/office/powerpoint/2010/main" val="11427547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2279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Grid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aphicFrame>
        <p:nvGraphicFramePr>
          <p:cNvPr id="12" name="Table 11">
            <a:extLst>
              <a:ext uri="{FF2B5EF4-FFF2-40B4-BE49-F238E27FC236}">
                <a16:creationId xmlns:a16="http://schemas.microsoft.com/office/drawing/2014/main" id="{50F44172-0714-0A49-9BDA-1C98E67B57D1}"/>
              </a:ext>
            </a:extLst>
          </p:cNvPr>
          <p:cNvGraphicFramePr>
            <a:graphicFrameLocks noGrp="1"/>
          </p:cNvGraphicFramePr>
          <p:nvPr>
            <p:extLst>
              <p:ext uri="{D42A27DB-BD31-4B8C-83A1-F6EECF244321}">
                <p14:modId xmlns:p14="http://schemas.microsoft.com/office/powerpoint/2010/main" val="1603440979"/>
              </p:ext>
            </p:extLst>
          </p:nvPr>
        </p:nvGraphicFramePr>
        <p:xfrm>
          <a:off x="346068" y="1184843"/>
          <a:ext cx="6171960" cy="8404635"/>
        </p:xfrm>
        <a:graphic>
          <a:graphicData uri="http://schemas.openxmlformats.org/drawingml/2006/table">
            <a:tbl>
              <a:tblPr firstRow="1" bandRow="1">
                <a:tableStyleId>{5940675A-B579-460E-94D1-54222C63F5DA}</a:tableStyleId>
              </a:tblPr>
              <a:tblGrid>
                <a:gridCol w="1542990">
                  <a:extLst>
                    <a:ext uri="{9D8B030D-6E8A-4147-A177-3AD203B41FA5}">
                      <a16:colId xmlns:a16="http://schemas.microsoft.com/office/drawing/2014/main" val="2386546076"/>
                    </a:ext>
                  </a:extLst>
                </a:gridCol>
                <a:gridCol w="1542990">
                  <a:extLst>
                    <a:ext uri="{9D8B030D-6E8A-4147-A177-3AD203B41FA5}">
                      <a16:colId xmlns:a16="http://schemas.microsoft.com/office/drawing/2014/main" val="3666296146"/>
                    </a:ext>
                  </a:extLst>
                </a:gridCol>
                <a:gridCol w="1542990">
                  <a:extLst>
                    <a:ext uri="{9D8B030D-6E8A-4147-A177-3AD203B41FA5}">
                      <a16:colId xmlns:a16="http://schemas.microsoft.com/office/drawing/2014/main" val="2690870565"/>
                    </a:ext>
                  </a:extLst>
                </a:gridCol>
                <a:gridCol w="1542990">
                  <a:extLst>
                    <a:ext uri="{9D8B030D-6E8A-4147-A177-3AD203B41FA5}">
                      <a16:colId xmlns:a16="http://schemas.microsoft.com/office/drawing/2014/main" val="1226860952"/>
                    </a:ext>
                  </a:extLst>
                </a:gridCol>
              </a:tblGrid>
              <a:tr h="1680927">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99292953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069325790"/>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063592088"/>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71790158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4275276504"/>
                  </a:ext>
                </a:extLst>
              </a:tr>
            </a:tbl>
          </a:graphicData>
        </a:graphic>
      </p:graphicFrame>
    </p:spTree>
    <p:extLst>
      <p:ext uri="{BB962C8B-B14F-4D97-AF65-F5344CB8AC3E}">
        <p14:creationId xmlns:p14="http://schemas.microsoft.com/office/powerpoint/2010/main" val="18599853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Crossword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Plot your words in the space below so that your words overlap, very much like in the game Scrabble.</a:t>
            </a:r>
          </a:p>
        </p:txBody>
      </p:sp>
    </p:spTree>
    <p:extLst>
      <p:ext uri="{BB962C8B-B14F-4D97-AF65-F5344CB8AC3E}">
        <p14:creationId xmlns:p14="http://schemas.microsoft.com/office/powerpoint/2010/main" val="35965770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Word Web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61930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Choose a word from your spelling list and then choose a segment of the web, then write your words in the same colour, becoming smaller and smaller as you get closer to the centre.</a:t>
            </a:r>
          </a:p>
        </p:txBody>
      </p:sp>
      <p:pic>
        <p:nvPicPr>
          <p:cNvPr id="5" name="Picture 4">
            <a:extLst>
              <a:ext uri="{FF2B5EF4-FFF2-40B4-BE49-F238E27FC236}">
                <a16:creationId xmlns:a16="http://schemas.microsoft.com/office/drawing/2014/main" id="{A84CEFFA-A55A-B642-9D30-C9C6F2C911BB}"/>
              </a:ext>
            </a:extLst>
          </p:cNvPr>
          <p:cNvPicPr>
            <a:picLocks noChangeAspect="1"/>
          </p:cNvPicPr>
          <p:nvPr/>
        </p:nvPicPr>
        <p:blipFill rotWithShape="1">
          <a:blip r:embed="rId2"/>
          <a:srcRect l="12341" t="-1152" r="11220" b="14073"/>
          <a:stretch/>
        </p:blipFill>
        <p:spPr>
          <a:xfrm>
            <a:off x="245750" y="1271147"/>
            <a:ext cx="6400323" cy="7513089"/>
          </a:xfrm>
          <a:prstGeom prst="rect">
            <a:avLst/>
          </a:prstGeom>
        </p:spPr>
      </p:pic>
      <p:pic>
        <p:nvPicPr>
          <p:cNvPr id="6" name="Picture 5">
            <a:extLst>
              <a:ext uri="{FF2B5EF4-FFF2-40B4-BE49-F238E27FC236}">
                <a16:creationId xmlns:a16="http://schemas.microsoft.com/office/drawing/2014/main" id="{34ED6F5B-76D7-554E-9D30-BDB417EB958D}"/>
              </a:ext>
            </a:extLst>
          </p:cNvPr>
          <p:cNvPicPr>
            <a:picLocks noChangeAspect="1"/>
          </p:cNvPicPr>
          <p:nvPr/>
        </p:nvPicPr>
        <p:blipFill>
          <a:blip r:embed="rId3"/>
          <a:stretch>
            <a:fillRect/>
          </a:stretch>
        </p:blipFill>
        <p:spPr>
          <a:xfrm>
            <a:off x="4395389" y="8633732"/>
            <a:ext cx="2211049" cy="1105525"/>
          </a:xfrm>
          <a:prstGeom prst="rect">
            <a:avLst/>
          </a:prstGeom>
        </p:spPr>
      </p:pic>
    </p:spTree>
    <p:extLst>
      <p:ext uri="{BB962C8B-B14F-4D97-AF65-F5344CB8AC3E}">
        <p14:creationId xmlns:p14="http://schemas.microsoft.com/office/powerpoint/2010/main" val="34209227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13199"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Symmetry Spelling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your word on one side of the line, then flip it and write the mirror image of the word on the other side of the line. Practise spelling and symmetry.</a:t>
            </a:r>
          </a:p>
        </p:txBody>
      </p:sp>
      <p:cxnSp>
        <p:nvCxnSpPr>
          <p:cNvPr id="20" name="Straight Connector 19">
            <a:extLst>
              <a:ext uri="{FF2B5EF4-FFF2-40B4-BE49-F238E27FC236}">
                <a16:creationId xmlns:a16="http://schemas.microsoft.com/office/drawing/2014/main" id="{053D4DAB-40CB-5C43-A3B1-FCA74D7E4559}"/>
              </a:ext>
            </a:extLst>
          </p:cNvPr>
          <p:cNvCxnSpPr>
            <a:cxnSpLocks/>
          </p:cNvCxnSpPr>
          <p:nvPr/>
        </p:nvCxnSpPr>
        <p:spPr>
          <a:xfrm>
            <a:off x="773723" y="1859504"/>
            <a:ext cx="3305908" cy="461665"/>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2022715E-54FB-0749-AC73-9C66AD23095B}"/>
              </a:ext>
            </a:extLst>
          </p:cNvPr>
          <p:cNvCxnSpPr/>
          <p:nvPr/>
        </p:nvCxnSpPr>
        <p:spPr>
          <a:xfrm flipV="1">
            <a:off x="1148862" y="3001108"/>
            <a:ext cx="1766464" cy="1951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417B16F-727C-CD46-96D1-26CC10D582A9}"/>
              </a:ext>
            </a:extLst>
          </p:cNvPr>
          <p:cNvCxnSpPr/>
          <p:nvPr/>
        </p:nvCxnSpPr>
        <p:spPr>
          <a:xfrm>
            <a:off x="4937225" y="1316729"/>
            <a:ext cx="1195754" cy="260999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57B9C7BF-DEA7-7446-AC5F-A5395F81ACF3}"/>
              </a:ext>
            </a:extLst>
          </p:cNvPr>
          <p:cNvCxnSpPr/>
          <p:nvPr/>
        </p:nvCxnSpPr>
        <p:spPr>
          <a:xfrm flipH="1">
            <a:off x="2670049" y="6025662"/>
            <a:ext cx="2884873" cy="17584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8E464A7-EEFB-304C-A533-81EB4183E44E}"/>
              </a:ext>
            </a:extLst>
          </p:cNvPr>
          <p:cNvCxnSpPr/>
          <p:nvPr/>
        </p:nvCxnSpPr>
        <p:spPr>
          <a:xfrm>
            <a:off x="3429000" y="3519050"/>
            <a:ext cx="0" cy="27202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CF3F2A4-A61E-554B-8DEE-DFBFB393AEC8}"/>
              </a:ext>
            </a:extLst>
          </p:cNvPr>
          <p:cNvCxnSpPr/>
          <p:nvPr/>
        </p:nvCxnSpPr>
        <p:spPr>
          <a:xfrm>
            <a:off x="519449" y="5742953"/>
            <a:ext cx="750277" cy="283698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CBB48B8E-63B0-AD48-9873-96B27C9D5C44}"/>
              </a:ext>
            </a:extLst>
          </p:cNvPr>
          <p:cNvCxnSpPr/>
          <p:nvPr/>
        </p:nvCxnSpPr>
        <p:spPr>
          <a:xfrm flipH="1" flipV="1">
            <a:off x="3429000" y="8018585"/>
            <a:ext cx="2884873" cy="1570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26867BB-C754-9048-836E-1BD6C9D568B7}"/>
              </a:ext>
            </a:extLst>
          </p:cNvPr>
          <p:cNvCxnSpPr/>
          <p:nvPr/>
        </p:nvCxnSpPr>
        <p:spPr>
          <a:xfrm flipV="1">
            <a:off x="5806641" y="5563997"/>
            <a:ext cx="434225" cy="27828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780D3B1-1E3C-F446-9C8E-7CF32D1F95D5}"/>
              </a:ext>
            </a:extLst>
          </p:cNvPr>
          <p:cNvCxnSpPr/>
          <p:nvPr/>
        </p:nvCxnSpPr>
        <p:spPr>
          <a:xfrm>
            <a:off x="864697" y="5494571"/>
            <a:ext cx="1794346" cy="10658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038CB21-E2C5-1E49-B531-99F059BE1D80}"/>
              </a:ext>
            </a:extLst>
          </p:cNvPr>
          <p:cNvCxnSpPr/>
          <p:nvPr/>
        </p:nvCxnSpPr>
        <p:spPr>
          <a:xfrm flipH="1">
            <a:off x="586154" y="2321169"/>
            <a:ext cx="773723" cy="25580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3CA2EB3-52F0-714E-8A96-41CC520A8A3C}"/>
              </a:ext>
            </a:extLst>
          </p:cNvPr>
          <p:cNvCxnSpPr/>
          <p:nvPr/>
        </p:nvCxnSpPr>
        <p:spPr>
          <a:xfrm flipH="1">
            <a:off x="429510" y="8948044"/>
            <a:ext cx="3251210" cy="477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406E3C4-4589-5C40-9130-675CD3D47F92}"/>
              </a:ext>
            </a:extLst>
          </p:cNvPr>
          <p:cNvCxnSpPr/>
          <p:nvPr/>
        </p:nvCxnSpPr>
        <p:spPr>
          <a:xfrm flipH="1" flipV="1">
            <a:off x="3810472" y="3116212"/>
            <a:ext cx="2213281" cy="18367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92724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Tree>
    <p:extLst>
      <p:ext uri="{BB962C8B-B14F-4D97-AF65-F5344CB8AC3E}">
        <p14:creationId xmlns:p14="http://schemas.microsoft.com/office/powerpoint/2010/main" val="42460597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 Use the dashed lined to guide you all the way to the end.</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
        <p:nvSpPr>
          <p:cNvPr id="7" name="Freeform 6">
            <a:extLst>
              <a:ext uri="{FF2B5EF4-FFF2-40B4-BE49-F238E27FC236}">
                <a16:creationId xmlns:a16="http://schemas.microsoft.com/office/drawing/2014/main" id="{9BE9DEBC-7C0E-A140-AA9A-AEA3C46671F1}"/>
              </a:ext>
            </a:extLst>
          </p:cNvPr>
          <p:cNvSpPr/>
          <p:nvPr/>
        </p:nvSpPr>
        <p:spPr>
          <a:xfrm>
            <a:off x="513692" y="1624622"/>
            <a:ext cx="5972289" cy="7944828"/>
          </a:xfrm>
          <a:custGeom>
            <a:avLst/>
            <a:gdLst>
              <a:gd name="connsiteX0" fmla="*/ 507034 w 5972289"/>
              <a:gd name="connsiteY0" fmla="*/ 1373759 h 7944828"/>
              <a:gd name="connsiteX1" fmla="*/ 974866 w 5972289"/>
              <a:gd name="connsiteY1" fmla="*/ 2245629 h 7944828"/>
              <a:gd name="connsiteX2" fmla="*/ 2016857 w 5972289"/>
              <a:gd name="connsiteY2" fmla="*/ 2351955 h 7944828"/>
              <a:gd name="connsiteX3" fmla="*/ 2952522 w 5972289"/>
              <a:gd name="connsiteY3" fmla="*/ 1288699 h 7944828"/>
              <a:gd name="connsiteX4" fmla="*/ 3845657 w 5972289"/>
              <a:gd name="connsiteY4" fmla="*/ 55322 h 7944828"/>
              <a:gd name="connsiteX5" fmla="*/ 5121564 w 5972289"/>
              <a:gd name="connsiteY5" fmla="*/ 374299 h 7944828"/>
              <a:gd name="connsiteX6" fmla="*/ 5483071 w 5972289"/>
              <a:gd name="connsiteY6" fmla="*/ 1799062 h 7944828"/>
              <a:gd name="connsiteX7" fmla="*/ 3292764 w 5972289"/>
              <a:gd name="connsiteY7" fmla="*/ 2968643 h 7944828"/>
              <a:gd name="connsiteX8" fmla="*/ 1017396 w 5972289"/>
              <a:gd name="connsiteY8" fmla="*/ 3117499 h 7944828"/>
              <a:gd name="connsiteX9" fmla="*/ 81731 w 5972289"/>
              <a:gd name="connsiteY9" fmla="*/ 4074429 h 7944828"/>
              <a:gd name="connsiteX10" fmla="*/ 443238 w 5972289"/>
              <a:gd name="connsiteY10" fmla="*/ 4988829 h 7944828"/>
              <a:gd name="connsiteX11" fmla="*/ 1761675 w 5972289"/>
              <a:gd name="connsiteY11" fmla="*/ 5010094 h 7944828"/>
              <a:gd name="connsiteX12" fmla="*/ 3101378 w 5972289"/>
              <a:gd name="connsiteY12" fmla="*/ 4223285 h 7944828"/>
              <a:gd name="connsiteX13" fmla="*/ 3973248 w 5972289"/>
              <a:gd name="connsiteY13" fmla="*/ 3223825 h 7944828"/>
              <a:gd name="connsiteX14" fmla="*/ 5100299 w 5972289"/>
              <a:gd name="connsiteY14" fmla="*/ 2989908 h 7944828"/>
              <a:gd name="connsiteX15" fmla="*/ 5887108 w 5972289"/>
              <a:gd name="connsiteY15" fmla="*/ 3776718 h 7944828"/>
              <a:gd name="connsiteX16" fmla="*/ 5780782 w 5972289"/>
              <a:gd name="connsiteY16" fmla="*/ 4903769 h 7944828"/>
              <a:gd name="connsiteX17" fmla="*/ 4377285 w 5972289"/>
              <a:gd name="connsiteY17" fmla="*/ 5626783 h 7944828"/>
              <a:gd name="connsiteX18" fmla="*/ 2633545 w 5972289"/>
              <a:gd name="connsiteY18" fmla="*/ 5541722 h 7944828"/>
              <a:gd name="connsiteX19" fmla="*/ 996131 w 5972289"/>
              <a:gd name="connsiteY19" fmla="*/ 5754373 h 7944828"/>
              <a:gd name="connsiteX20" fmla="*/ 124261 w 5972289"/>
              <a:gd name="connsiteY20" fmla="*/ 6456122 h 7944828"/>
              <a:gd name="connsiteX21" fmla="*/ 102996 w 5972289"/>
              <a:gd name="connsiteY21" fmla="*/ 7327992 h 7944828"/>
              <a:gd name="connsiteX22" fmla="*/ 1038661 w 5972289"/>
              <a:gd name="connsiteY22" fmla="*/ 7944680 h 7944828"/>
              <a:gd name="connsiteX23" fmla="*/ 3994513 w 5972289"/>
              <a:gd name="connsiteY23" fmla="*/ 7391787 h 7944828"/>
              <a:gd name="connsiteX24" fmla="*/ 3994513 w 5972289"/>
              <a:gd name="connsiteY24" fmla="*/ 7391787 h 794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72289" h="7944828">
                <a:moveTo>
                  <a:pt x="507034" y="1373759"/>
                </a:moveTo>
                <a:cubicBezTo>
                  <a:pt x="615131" y="1728177"/>
                  <a:pt x="723229" y="2082596"/>
                  <a:pt x="974866" y="2245629"/>
                </a:cubicBezTo>
                <a:cubicBezTo>
                  <a:pt x="1226503" y="2408662"/>
                  <a:pt x="1687248" y="2511443"/>
                  <a:pt x="2016857" y="2351955"/>
                </a:cubicBezTo>
                <a:cubicBezTo>
                  <a:pt x="2346466" y="2192467"/>
                  <a:pt x="2647722" y="1671471"/>
                  <a:pt x="2952522" y="1288699"/>
                </a:cubicBezTo>
                <a:cubicBezTo>
                  <a:pt x="3257322" y="905927"/>
                  <a:pt x="3484150" y="207722"/>
                  <a:pt x="3845657" y="55322"/>
                </a:cubicBezTo>
                <a:cubicBezTo>
                  <a:pt x="4207164" y="-97078"/>
                  <a:pt x="4848662" y="83676"/>
                  <a:pt x="5121564" y="374299"/>
                </a:cubicBezTo>
                <a:cubicBezTo>
                  <a:pt x="5394466" y="664922"/>
                  <a:pt x="5787871" y="1366671"/>
                  <a:pt x="5483071" y="1799062"/>
                </a:cubicBezTo>
                <a:cubicBezTo>
                  <a:pt x="5178271" y="2231453"/>
                  <a:pt x="4037043" y="2748904"/>
                  <a:pt x="3292764" y="2968643"/>
                </a:cubicBezTo>
                <a:cubicBezTo>
                  <a:pt x="2548485" y="3188383"/>
                  <a:pt x="1552568" y="2933201"/>
                  <a:pt x="1017396" y="3117499"/>
                </a:cubicBezTo>
                <a:cubicBezTo>
                  <a:pt x="482224" y="3301797"/>
                  <a:pt x="177424" y="3762541"/>
                  <a:pt x="81731" y="4074429"/>
                </a:cubicBezTo>
                <a:cubicBezTo>
                  <a:pt x="-13962" y="4386317"/>
                  <a:pt x="163247" y="4832885"/>
                  <a:pt x="443238" y="4988829"/>
                </a:cubicBezTo>
                <a:cubicBezTo>
                  <a:pt x="723229" y="5144773"/>
                  <a:pt x="1318652" y="5137685"/>
                  <a:pt x="1761675" y="5010094"/>
                </a:cubicBezTo>
                <a:cubicBezTo>
                  <a:pt x="2204698" y="4882503"/>
                  <a:pt x="2732783" y="4520996"/>
                  <a:pt x="3101378" y="4223285"/>
                </a:cubicBezTo>
                <a:cubicBezTo>
                  <a:pt x="3469973" y="3925574"/>
                  <a:pt x="3640095" y="3429388"/>
                  <a:pt x="3973248" y="3223825"/>
                </a:cubicBezTo>
                <a:cubicBezTo>
                  <a:pt x="4306401" y="3018262"/>
                  <a:pt x="4781322" y="2897759"/>
                  <a:pt x="5100299" y="2989908"/>
                </a:cubicBezTo>
                <a:cubicBezTo>
                  <a:pt x="5419276" y="3082057"/>
                  <a:pt x="5773694" y="3457741"/>
                  <a:pt x="5887108" y="3776718"/>
                </a:cubicBezTo>
                <a:cubicBezTo>
                  <a:pt x="6000522" y="4095695"/>
                  <a:pt x="6032419" y="4595425"/>
                  <a:pt x="5780782" y="4903769"/>
                </a:cubicBezTo>
                <a:cubicBezTo>
                  <a:pt x="5529145" y="5212113"/>
                  <a:pt x="4901825" y="5520458"/>
                  <a:pt x="4377285" y="5626783"/>
                </a:cubicBezTo>
                <a:cubicBezTo>
                  <a:pt x="3852746" y="5733109"/>
                  <a:pt x="3197071" y="5520457"/>
                  <a:pt x="2633545" y="5541722"/>
                </a:cubicBezTo>
                <a:cubicBezTo>
                  <a:pt x="2070019" y="5562987"/>
                  <a:pt x="1414345" y="5601973"/>
                  <a:pt x="996131" y="5754373"/>
                </a:cubicBezTo>
                <a:cubicBezTo>
                  <a:pt x="577917" y="5906773"/>
                  <a:pt x="273117" y="6193852"/>
                  <a:pt x="124261" y="6456122"/>
                </a:cubicBezTo>
                <a:cubicBezTo>
                  <a:pt x="-24595" y="6718392"/>
                  <a:pt x="-49404" y="7079899"/>
                  <a:pt x="102996" y="7327992"/>
                </a:cubicBezTo>
                <a:cubicBezTo>
                  <a:pt x="255396" y="7576085"/>
                  <a:pt x="390075" y="7934048"/>
                  <a:pt x="1038661" y="7944680"/>
                </a:cubicBezTo>
                <a:cubicBezTo>
                  <a:pt x="1687247" y="7955312"/>
                  <a:pt x="3994513" y="7391787"/>
                  <a:pt x="3994513" y="7391787"/>
                </a:cubicBezTo>
                <a:lnTo>
                  <a:pt x="3994513" y="7391787"/>
                </a:lnTo>
              </a:path>
            </a:pathLst>
          </a:cu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47177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314562505"/>
              </p:ext>
            </p:extLst>
          </p:nvPr>
        </p:nvGraphicFramePr>
        <p:xfrm>
          <a:off x="275731" y="1250704"/>
          <a:ext cx="6332070" cy="8453097"/>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939233">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r>
                        <a:rPr lang="en-GB" sz="4000" b="0" i="0" dirty="0">
                          <a:latin typeface="Gill Sans" panose="020B0502020104020203" pitchFamily="34" charset="-79"/>
                          <a:cs typeface="Gill Sans" panose="020B0502020104020203" pitchFamily="34" charset="-79"/>
                        </a:rPr>
                        <a:t>p</a:t>
                      </a:r>
                    </a:p>
                  </a:txBody>
                  <a:tcPr anchor="ctr"/>
                </a:tc>
                <a:tc>
                  <a:txBody>
                    <a:bodyPr/>
                    <a:lstStyle/>
                    <a:p>
                      <a:pPr algn="ctr"/>
                      <a:r>
                        <a:rPr lang="en-GB" sz="4000" b="0" i="0" dirty="0">
                          <a:latin typeface="Gill Sans" panose="020B0502020104020203" pitchFamily="34" charset="-79"/>
                          <a:cs typeface="Gill Sans" panose="020B0502020104020203" pitchFamily="34" charset="-79"/>
                        </a:rPr>
                        <a:t>e</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err="1">
                          <a:latin typeface="Gill Sans" panose="020B0502020104020203" pitchFamily="34" charset="-79"/>
                          <a:cs typeface="Gill Sans" panose="020B0502020104020203" pitchFamily="34" charset="-79"/>
                        </a:rPr>
                        <a:t>i</a:t>
                      </a: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r>
                        <a:rPr lang="en-GB" sz="4000" b="0" i="0" dirty="0">
                          <a:latin typeface="Gill Sans" panose="020B0502020104020203" pitchFamily="34" charset="-79"/>
                          <a:cs typeface="Gill Sans" panose="020B0502020104020203" pitchFamily="34" charset="-79"/>
                        </a:rPr>
                        <a:t>n</a:t>
                      </a:r>
                    </a:p>
                  </a:txBody>
                  <a:tcPr anchor="ctr"/>
                </a:tc>
                <a:tc>
                  <a:txBody>
                    <a:bodyPr/>
                    <a:lstStyle/>
                    <a:p>
                      <a:pPr algn="ctr"/>
                      <a:r>
                        <a:rPr lang="en-GB" sz="4000" b="0" i="0" dirty="0">
                          <a:latin typeface="Gill Sans" panose="020B0502020104020203" pitchFamily="34" charset="-79"/>
                          <a:cs typeface="Gill Sans" panose="020B0502020104020203" pitchFamily="34" charset="-79"/>
                        </a:rPr>
                        <a:t>g</a:t>
                      </a:r>
                    </a:p>
                  </a:txBody>
                  <a:tcPr anchor="ctr"/>
                </a:tc>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bl>
          </a:graphicData>
        </a:graphic>
      </p:graphicFrame>
    </p:spTree>
    <p:extLst>
      <p:ext uri="{BB962C8B-B14F-4D97-AF65-F5344CB8AC3E}">
        <p14:creationId xmlns:p14="http://schemas.microsoft.com/office/powerpoint/2010/main" val="3597508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HOMEWORK / ACTIVITY SHEET</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4250207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16833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2664" y="602161"/>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920583189"/>
              </p:ext>
            </p:extLst>
          </p:nvPr>
        </p:nvGraphicFramePr>
        <p:xfrm>
          <a:off x="275731" y="1030575"/>
          <a:ext cx="6332070" cy="8655300"/>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480850">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r>
                        <a:rPr lang="en-GB" sz="2000" b="0" i="0" dirty="0">
                          <a:latin typeface="Gill Sans" panose="020B0502020104020203" pitchFamily="34" charset="-79"/>
                          <a:cs typeface="Gill Sans" panose="020B0502020104020203" pitchFamily="34" charset="-79"/>
                        </a:rPr>
                        <a:t>p</a:t>
                      </a:r>
                    </a:p>
                  </a:txBody>
                  <a:tcPr anchor="ctr"/>
                </a:tc>
                <a:tc>
                  <a:txBody>
                    <a:bodyPr/>
                    <a:lstStyle/>
                    <a:p>
                      <a:pPr algn="ctr"/>
                      <a:r>
                        <a:rPr lang="en-GB" sz="2000" b="0" i="0" dirty="0">
                          <a:latin typeface="Gill Sans" panose="020B0502020104020203" pitchFamily="34" charset="-79"/>
                          <a:cs typeface="Gill Sans" panose="020B0502020104020203" pitchFamily="34" charset="-79"/>
                        </a:rPr>
                        <a:t>e</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err="1">
                          <a:latin typeface="Gill Sans" panose="020B0502020104020203" pitchFamily="34" charset="-79"/>
                          <a:cs typeface="Gill Sans" panose="020B0502020104020203" pitchFamily="34" charset="-79"/>
                        </a:rPr>
                        <a:t>i</a:t>
                      </a: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r>
                        <a:rPr lang="en-GB" sz="2000" b="0" i="0" dirty="0">
                          <a:latin typeface="Gill Sans" panose="020B0502020104020203" pitchFamily="34" charset="-79"/>
                          <a:cs typeface="Gill Sans" panose="020B0502020104020203" pitchFamily="34" charset="-79"/>
                        </a:rPr>
                        <a:t>n</a:t>
                      </a:r>
                    </a:p>
                  </a:txBody>
                  <a:tcPr anchor="ctr"/>
                </a:tc>
                <a:tc>
                  <a:txBody>
                    <a:bodyPr/>
                    <a:lstStyle/>
                    <a:p>
                      <a:pPr algn="ctr"/>
                      <a:r>
                        <a:rPr lang="en-GB" sz="2000" b="0" i="0" dirty="0">
                          <a:latin typeface="Gill Sans" panose="020B0502020104020203" pitchFamily="34" charset="-79"/>
                          <a:cs typeface="Gill Sans" panose="020B0502020104020203" pitchFamily="34" charset="-79"/>
                        </a:rPr>
                        <a:t>g</a:t>
                      </a:r>
                    </a:p>
                  </a:txBody>
                  <a:tcPr anchor="ctr"/>
                </a:tc>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52819059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53117096"/>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0188075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51230366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8040795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202672923"/>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89017725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61449311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762733511"/>
                  </a:ext>
                </a:extLst>
              </a:tr>
            </a:tbl>
          </a:graphicData>
        </a:graphic>
      </p:graphicFrame>
    </p:spTree>
    <p:extLst>
      <p:ext uri="{BB962C8B-B14F-4D97-AF65-F5344CB8AC3E}">
        <p14:creationId xmlns:p14="http://schemas.microsoft.com/office/powerpoint/2010/main" val="35848078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4379816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7007281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4672542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056812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15978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6216" y="126496"/>
            <a:ext cx="6858001" cy="40011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2" name="TextBox 1">
            <a:extLst>
              <a:ext uri="{FF2B5EF4-FFF2-40B4-BE49-F238E27FC236}">
                <a16:creationId xmlns:a16="http://schemas.microsoft.com/office/drawing/2014/main" id="{C0E5830B-961B-3744-9B60-3AFD1185BE77}"/>
              </a:ext>
            </a:extLst>
          </p:cNvPr>
          <p:cNvSpPr txBox="1"/>
          <p:nvPr/>
        </p:nvSpPr>
        <p:spPr>
          <a:xfrm>
            <a:off x="2597679" y="9664524"/>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4" name="TextBox 3">
            <a:extLst>
              <a:ext uri="{FF2B5EF4-FFF2-40B4-BE49-F238E27FC236}">
                <a16:creationId xmlns:a16="http://schemas.microsoft.com/office/drawing/2014/main" id="{429F5914-CCEC-B650-5F47-C9684E30311B}"/>
              </a:ext>
            </a:extLst>
          </p:cNvPr>
          <p:cNvSpPr txBox="1"/>
          <p:nvPr/>
        </p:nvSpPr>
        <p:spPr>
          <a:xfrm>
            <a:off x="3679162" y="157273"/>
            <a:ext cx="3189654" cy="338554"/>
          </a:xfrm>
          <a:prstGeom prst="rect">
            <a:avLst/>
          </a:prstGeom>
          <a:noFill/>
        </p:spPr>
        <p:txBody>
          <a:bodyPr wrap="square" rtlCol="0" anchor="ctr">
            <a:spAutoFit/>
          </a:bodyPr>
          <a:lstStyle/>
          <a:p>
            <a:pPr algn="ctr"/>
            <a:r>
              <a:rPr lang="en-US" sz="16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Rule: -</a:t>
            </a:r>
            <a:r>
              <a:rPr lang="en-US" sz="1600" b="1" dirty="0" err="1">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tion</a:t>
            </a:r>
            <a:r>
              <a:rPr lang="en-US" sz="16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lang="en-US" sz="1600" b="1" dirty="0" err="1">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sion</a:t>
            </a:r>
            <a:r>
              <a:rPr lang="en-US" sz="16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lang="en-US" sz="1600" b="1" dirty="0" err="1">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ssion</a:t>
            </a:r>
            <a:r>
              <a:rPr lang="en-US" sz="16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lang="en-US" sz="1600" b="1" dirty="0" err="1">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cian</a:t>
            </a:r>
            <a:endParaRPr lang="en-US" sz="16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endParaRPr>
          </a:p>
        </p:txBody>
      </p:sp>
      <p:sp>
        <p:nvSpPr>
          <p:cNvPr id="5" name="TextBox 4">
            <a:extLst>
              <a:ext uri="{FF2B5EF4-FFF2-40B4-BE49-F238E27FC236}">
                <a16:creationId xmlns:a16="http://schemas.microsoft.com/office/drawing/2014/main" id="{7CF61BC0-CCD7-12F4-BFF6-EAA8A334303D}"/>
              </a:ext>
            </a:extLst>
          </p:cNvPr>
          <p:cNvSpPr txBox="1"/>
          <p:nvPr/>
        </p:nvSpPr>
        <p:spPr>
          <a:xfrm>
            <a:off x="10815"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Y4 - Spring 2 - Week 4</a:t>
            </a:r>
          </a:p>
        </p:txBody>
      </p:sp>
      <p:pic>
        <p:nvPicPr>
          <p:cNvPr id="18" name="Picture 17" descr="A cartoon character with a blue letter&#10;&#10;AI-generated content may be incorrect.">
            <a:extLst>
              <a:ext uri="{FF2B5EF4-FFF2-40B4-BE49-F238E27FC236}">
                <a16:creationId xmlns:a16="http://schemas.microsoft.com/office/drawing/2014/main" id="{7D8F9743-94EE-DE32-34B7-FBEFB8712D68}"/>
              </a:ext>
            </a:extLst>
          </p:cNvPr>
          <p:cNvPicPr>
            <a:picLocks noChangeAspect="1"/>
          </p:cNvPicPr>
          <p:nvPr/>
        </p:nvPicPr>
        <p:blipFill>
          <a:blip r:embed="rId2"/>
          <a:stretch>
            <a:fillRect/>
          </a:stretch>
        </p:blipFill>
        <p:spPr>
          <a:xfrm>
            <a:off x="3232822" y="155944"/>
            <a:ext cx="484095" cy="370661"/>
          </a:xfrm>
          <a:prstGeom prst="rect">
            <a:avLst/>
          </a:prstGeom>
        </p:spPr>
      </p:pic>
      <p:graphicFrame>
        <p:nvGraphicFramePr>
          <p:cNvPr id="20" name="Table 19">
            <a:extLst>
              <a:ext uri="{FF2B5EF4-FFF2-40B4-BE49-F238E27FC236}">
                <a16:creationId xmlns:a16="http://schemas.microsoft.com/office/drawing/2014/main" id="{31041A74-9032-BE21-7DD7-142D1E7226BA}"/>
              </a:ext>
            </a:extLst>
          </p:cNvPr>
          <p:cNvGraphicFramePr>
            <a:graphicFrameLocks noGrp="1"/>
          </p:cNvGraphicFramePr>
          <p:nvPr/>
        </p:nvGraphicFramePr>
        <p:xfrm>
          <a:off x="153916" y="1017718"/>
          <a:ext cx="6537735" cy="1222028"/>
        </p:xfrm>
        <a:graphic>
          <a:graphicData uri="http://schemas.openxmlformats.org/drawingml/2006/table">
            <a:tbl>
              <a:tblPr firstRow="1" bandRow="1">
                <a:tableStyleId>{5940675A-B579-460E-94D1-54222C63F5DA}</a:tableStyleId>
              </a:tblPr>
              <a:tblGrid>
                <a:gridCol w="1307547">
                  <a:extLst>
                    <a:ext uri="{9D8B030D-6E8A-4147-A177-3AD203B41FA5}">
                      <a16:colId xmlns:a16="http://schemas.microsoft.com/office/drawing/2014/main" val="1258760958"/>
                    </a:ext>
                  </a:extLst>
                </a:gridCol>
                <a:gridCol w="1307547">
                  <a:extLst>
                    <a:ext uri="{9D8B030D-6E8A-4147-A177-3AD203B41FA5}">
                      <a16:colId xmlns:a16="http://schemas.microsoft.com/office/drawing/2014/main" val="2964003616"/>
                    </a:ext>
                  </a:extLst>
                </a:gridCol>
                <a:gridCol w="1307547">
                  <a:extLst>
                    <a:ext uri="{9D8B030D-6E8A-4147-A177-3AD203B41FA5}">
                      <a16:colId xmlns:a16="http://schemas.microsoft.com/office/drawing/2014/main" val="1589576130"/>
                    </a:ext>
                  </a:extLst>
                </a:gridCol>
                <a:gridCol w="1307547">
                  <a:extLst>
                    <a:ext uri="{9D8B030D-6E8A-4147-A177-3AD203B41FA5}">
                      <a16:colId xmlns:a16="http://schemas.microsoft.com/office/drawing/2014/main" val="1577149412"/>
                    </a:ext>
                  </a:extLst>
                </a:gridCol>
                <a:gridCol w="1307547">
                  <a:extLst>
                    <a:ext uri="{9D8B030D-6E8A-4147-A177-3AD203B41FA5}">
                      <a16:colId xmlns:a16="http://schemas.microsoft.com/office/drawing/2014/main" val="1341110429"/>
                    </a:ext>
                  </a:extLst>
                </a:gridCol>
              </a:tblGrid>
              <a:tr h="305507">
                <a:tc>
                  <a:txBody>
                    <a:bodyPr/>
                    <a:lstStyle/>
                    <a:p>
                      <a:pPr algn="ctr"/>
                      <a:r>
                        <a:rPr lang="en-GB" sz="1200" b="0" i="0" dirty="0">
                          <a:solidFill>
                            <a:srgbClr val="000000"/>
                          </a:solidFill>
                          <a:effectLst/>
                          <a:latin typeface="Gill Sans MT" panose="020B0502020104020203" pitchFamily="34" charset="0"/>
                        </a:rPr>
                        <a:t>inven</a:t>
                      </a:r>
                      <a:r>
                        <a:rPr lang="en-GB" sz="1200" b="0" i="0" dirty="0">
                          <a:solidFill>
                            <a:srgbClr val="FF0000"/>
                          </a:solidFill>
                          <a:effectLst/>
                          <a:latin typeface="Gill Sans MT" panose="020B0502020104020203" pitchFamily="34" charset="0"/>
                        </a:rPr>
                        <a:t>tion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ac</a:t>
                      </a:r>
                      <a:r>
                        <a:rPr lang="en-GB" sz="1200" b="0" i="0" dirty="0">
                          <a:solidFill>
                            <a:srgbClr val="FF0000"/>
                          </a:solidFill>
                          <a:effectLst/>
                          <a:latin typeface="Gill Sans MT" panose="020B0502020104020203" pitchFamily="34" charset="0"/>
                        </a:rPr>
                        <a:t>tion</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exten</a:t>
                      </a:r>
                      <a:r>
                        <a:rPr lang="en-GB" sz="1200" b="0" i="0" dirty="0">
                          <a:solidFill>
                            <a:srgbClr val="0070C0"/>
                          </a:solidFill>
                          <a:effectLst/>
                          <a:latin typeface="Gill Sans MT" panose="020B0502020104020203" pitchFamily="34" charset="0"/>
                        </a:rPr>
                        <a:t>sion</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discu</a:t>
                      </a:r>
                      <a:r>
                        <a:rPr lang="en-GB" sz="1200" b="0" i="0" dirty="0">
                          <a:solidFill>
                            <a:srgbClr val="00B050"/>
                          </a:solidFill>
                          <a:effectLst/>
                          <a:latin typeface="Gill Sans MT" panose="020B0502020104020203" pitchFamily="34" charset="0"/>
                        </a:rPr>
                        <a:t>ssion</a:t>
                      </a:r>
                      <a:endParaRPr lang="en-GB" sz="1200" dirty="0">
                        <a:solidFill>
                          <a:srgbClr val="00B05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musi</a:t>
                      </a:r>
                      <a:r>
                        <a:rPr lang="en-GB" sz="1200" b="0" i="0" dirty="0">
                          <a:solidFill>
                            <a:srgbClr val="7030A0"/>
                          </a:solidFill>
                          <a:effectLst/>
                          <a:latin typeface="Gill Sans MT" panose="020B0502020104020203" pitchFamily="34" charset="0"/>
                        </a:rPr>
                        <a:t>cian</a:t>
                      </a:r>
                      <a:endParaRPr lang="en-GB" sz="1200" dirty="0">
                        <a:solidFill>
                          <a:srgbClr val="7030A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305507">
                <a:tc>
                  <a:txBody>
                    <a:bodyPr/>
                    <a:lstStyle/>
                    <a:p>
                      <a:pPr algn="ctr"/>
                      <a:r>
                        <a:rPr lang="en-GB" sz="1200" b="0" i="0" dirty="0">
                          <a:solidFill>
                            <a:srgbClr val="000000"/>
                          </a:solidFill>
                          <a:effectLst/>
                          <a:latin typeface="Gill Sans MT" panose="020B0502020104020203" pitchFamily="34" charset="0"/>
                        </a:rPr>
                        <a:t>hesita</a:t>
                      </a:r>
                      <a:r>
                        <a:rPr lang="en-GB" sz="1200" b="0" i="0" dirty="0">
                          <a:solidFill>
                            <a:srgbClr val="FF0000"/>
                          </a:solidFill>
                          <a:effectLst/>
                          <a:latin typeface="Gill Sans MT" panose="020B0502020104020203" pitchFamily="34" charset="0"/>
                        </a:rPr>
                        <a:t>tion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comprehen</a:t>
                      </a:r>
                      <a:r>
                        <a:rPr lang="en-GB" sz="1200" b="0" i="0" dirty="0">
                          <a:solidFill>
                            <a:srgbClr val="0070C0"/>
                          </a:solidFill>
                          <a:effectLst/>
                          <a:latin typeface="Gill Sans MT" panose="020B0502020104020203" pitchFamily="34" charset="0"/>
                        </a:rPr>
                        <a:t>sion</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deci</a:t>
                      </a:r>
                      <a:r>
                        <a:rPr lang="en-GB" sz="1200" b="0" i="0" dirty="0">
                          <a:solidFill>
                            <a:srgbClr val="0070C0"/>
                          </a:solidFill>
                          <a:effectLst/>
                          <a:latin typeface="Gill Sans MT" panose="020B0502020104020203" pitchFamily="34" charset="0"/>
                        </a:rPr>
                        <a:t>sion</a:t>
                      </a:r>
                      <a:endParaRPr lang="en-GB" sz="1200" dirty="0">
                        <a:solidFill>
                          <a:srgbClr val="0070C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admi</a:t>
                      </a:r>
                      <a:r>
                        <a:rPr lang="en-GB" sz="1200" b="0" i="0" dirty="0">
                          <a:solidFill>
                            <a:srgbClr val="00B050"/>
                          </a:solidFill>
                          <a:effectLst/>
                          <a:latin typeface="Gill Sans MT" panose="020B0502020104020203" pitchFamily="34" charset="0"/>
                        </a:rPr>
                        <a:t>ssion</a:t>
                      </a:r>
                      <a:endParaRPr lang="en-GB" sz="1200" dirty="0">
                        <a:solidFill>
                          <a:srgbClr val="00B05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electri</a:t>
                      </a:r>
                      <a:r>
                        <a:rPr lang="en-GB" sz="1200" b="0" i="0" dirty="0">
                          <a:solidFill>
                            <a:srgbClr val="7030A0"/>
                          </a:solidFill>
                          <a:effectLst/>
                          <a:latin typeface="Gill Sans MT" panose="020B0502020104020203" pitchFamily="34" charset="0"/>
                        </a:rPr>
                        <a:t>cian</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305507">
                <a:tc>
                  <a:txBody>
                    <a:bodyPr/>
                    <a:lstStyle/>
                    <a:p>
                      <a:pPr algn="ctr"/>
                      <a:r>
                        <a:rPr lang="en-GB" sz="1200" b="0" i="0" dirty="0">
                          <a:solidFill>
                            <a:srgbClr val="000000"/>
                          </a:solidFill>
                          <a:effectLst/>
                          <a:latin typeface="Gill Sans MT" panose="020B0502020104020203" pitchFamily="34" charset="0"/>
                        </a:rPr>
                        <a:t>injec</a:t>
                      </a:r>
                      <a:r>
                        <a:rPr lang="en-GB" sz="1200" b="0" i="0" dirty="0">
                          <a:solidFill>
                            <a:srgbClr val="FF0000"/>
                          </a:solidFill>
                          <a:effectLst/>
                          <a:latin typeface="Gill Sans MT" panose="020B0502020104020203" pitchFamily="34" charset="0"/>
                        </a:rPr>
                        <a:t>tion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expan</a:t>
                      </a:r>
                      <a:r>
                        <a:rPr lang="en-GB" sz="1200" b="0" i="0" dirty="0">
                          <a:solidFill>
                            <a:srgbClr val="0070C0"/>
                          </a:solidFill>
                          <a:effectLst/>
                          <a:latin typeface="Gill Sans MT" panose="020B0502020104020203" pitchFamily="34" charset="0"/>
                        </a:rPr>
                        <a:t>sion</a:t>
                      </a:r>
                      <a:endParaRPr lang="en-GB" sz="1200" dirty="0">
                        <a:solidFill>
                          <a:srgbClr val="0070C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divi</a:t>
                      </a:r>
                      <a:r>
                        <a:rPr lang="en-GB" sz="1200" b="0" i="0" dirty="0">
                          <a:solidFill>
                            <a:srgbClr val="0070C0"/>
                          </a:solidFill>
                          <a:effectLst/>
                          <a:latin typeface="Gill Sans MT" panose="020B0502020104020203" pitchFamily="34" charset="0"/>
                        </a:rPr>
                        <a:t>sion</a:t>
                      </a:r>
                      <a:endParaRPr lang="en-GB" sz="1200" dirty="0">
                        <a:solidFill>
                          <a:srgbClr val="0070C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expre</a:t>
                      </a:r>
                      <a:r>
                        <a:rPr lang="en-GB" sz="1200" b="0" i="0" dirty="0">
                          <a:solidFill>
                            <a:srgbClr val="00B050"/>
                          </a:solidFill>
                          <a:effectLst/>
                          <a:latin typeface="Gill Sans MT" panose="020B0502020104020203" pitchFamily="34" charset="0"/>
                        </a:rPr>
                        <a:t>ssion</a:t>
                      </a:r>
                      <a:endParaRPr lang="en-GB" sz="1200" dirty="0">
                        <a:solidFill>
                          <a:srgbClr val="00B05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magi</a:t>
                      </a:r>
                      <a:r>
                        <a:rPr lang="en-GB" sz="1200" b="0" i="0" dirty="0">
                          <a:solidFill>
                            <a:srgbClr val="7030A0"/>
                          </a:solidFill>
                          <a:effectLst/>
                          <a:latin typeface="Gill Sans MT" panose="020B0502020104020203" pitchFamily="34" charset="0"/>
                        </a:rPr>
                        <a:t>cian</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305507">
                <a:tc>
                  <a:txBody>
                    <a:bodyPr/>
                    <a:lstStyle/>
                    <a:p>
                      <a:pPr algn="ctr"/>
                      <a:r>
                        <a:rPr lang="en-GB" sz="1200" b="0" i="0" dirty="0">
                          <a:solidFill>
                            <a:srgbClr val="000000"/>
                          </a:solidFill>
                          <a:effectLst/>
                          <a:latin typeface="Gill Sans MT" panose="020B0502020104020203" pitchFamily="34" charset="0"/>
                        </a:rPr>
                        <a:t>comple</a:t>
                      </a:r>
                      <a:r>
                        <a:rPr lang="en-GB" sz="1200" b="0" i="0" dirty="0">
                          <a:solidFill>
                            <a:srgbClr val="FF0000"/>
                          </a:solidFill>
                          <a:effectLst/>
                          <a:latin typeface="Gill Sans MT" panose="020B0502020104020203" pitchFamily="34" charset="0"/>
                        </a:rPr>
                        <a:t>tion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ten</a:t>
                      </a:r>
                      <a:r>
                        <a:rPr lang="en-GB" sz="1200" b="0" i="0" dirty="0">
                          <a:solidFill>
                            <a:srgbClr val="0070C0"/>
                          </a:solidFill>
                          <a:effectLst/>
                          <a:latin typeface="Gill Sans MT" panose="020B0502020104020203" pitchFamily="34" charset="0"/>
                        </a:rPr>
                        <a:t>sion</a:t>
                      </a:r>
                      <a:endParaRPr lang="en-GB" sz="1200" dirty="0">
                        <a:solidFill>
                          <a:srgbClr val="0070C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0" i="0" dirty="0">
                          <a:solidFill>
                            <a:srgbClr val="000000"/>
                          </a:solidFill>
                          <a:effectLst/>
                          <a:latin typeface="Gill Sans MT" panose="020B0502020104020203" pitchFamily="34" charset="0"/>
                        </a:rPr>
                        <a:t>confe</a:t>
                      </a:r>
                      <a:r>
                        <a:rPr lang="en-GB" sz="1200" b="0" i="0" dirty="0">
                          <a:solidFill>
                            <a:srgbClr val="00B050"/>
                          </a:solidFill>
                          <a:effectLst/>
                          <a:latin typeface="Gill Sans MT" panose="020B0502020104020203" pitchFamily="34" charset="0"/>
                        </a:rPr>
                        <a:t>ssion</a:t>
                      </a:r>
                      <a:endParaRPr lang="en-GB" sz="1200" dirty="0">
                        <a:solidFill>
                          <a:srgbClr val="00B05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permi</a:t>
                      </a:r>
                      <a:r>
                        <a:rPr lang="en-GB" sz="1200" b="0" i="0" dirty="0">
                          <a:solidFill>
                            <a:srgbClr val="00B050"/>
                          </a:solidFill>
                          <a:effectLst/>
                          <a:latin typeface="Gill Sans MT" panose="020B0502020104020203" pitchFamily="34" charset="0"/>
                        </a:rPr>
                        <a:t>ssion</a:t>
                      </a:r>
                      <a:endParaRPr lang="en-GB" sz="1200" dirty="0">
                        <a:solidFill>
                          <a:srgbClr val="00B05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b="0" i="0" dirty="0">
                          <a:solidFill>
                            <a:srgbClr val="000000"/>
                          </a:solidFill>
                          <a:effectLst/>
                          <a:latin typeface="Gill Sans MT" panose="020B0502020104020203" pitchFamily="34" charset="0"/>
                        </a:rPr>
                        <a:t>politi</a:t>
                      </a:r>
                      <a:r>
                        <a:rPr lang="en-GB" sz="1200" b="0" i="0" dirty="0">
                          <a:solidFill>
                            <a:srgbClr val="7030A0"/>
                          </a:solidFill>
                          <a:effectLst/>
                          <a:latin typeface="Gill Sans MT" panose="020B0502020104020203" pitchFamily="34" charset="0"/>
                        </a:rPr>
                        <a:t>cian</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bl>
          </a:graphicData>
        </a:graphic>
      </p:graphicFrame>
      <p:sp>
        <p:nvSpPr>
          <p:cNvPr id="22" name="TextBox 21">
            <a:extLst>
              <a:ext uri="{FF2B5EF4-FFF2-40B4-BE49-F238E27FC236}">
                <a16:creationId xmlns:a16="http://schemas.microsoft.com/office/drawing/2014/main" id="{A6601A01-9E99-9328-782F-1CD6D78D67EF}"/>
              </a:ext>
            </a:extLst>
          </p:cNvPr>
          <p:cNvSpPr txBox="1"/>
          <p:nvPr/>
        </p:nvSpPr>
        <p:spPr>
          <a:xfrm>
            <a:off x="391602" y="556053"/>
            <a:ext cx="6074796" cy="461665"/>
          </a:xfrm>
          <a:prstGeom prst="rect">
            <a:avLst/>
          </a:prstGeom>
          <a:noFill/>
        </p:spPr>
        <p:txBody>
          <a:bodyPr wrap="square">
            <a:spAutoFit/>
          </a:bodyPr>
          <a:lstStyle/>
          <a:p>
            <a:pPr lvl="0" algn="ctr" defTabSz="685800">
              <a:defRPr/>
            </a:pPr>
            <a:r>
              <a:rPr lang="en-GB" sz="1200" b="1" dirty="0">
                <a:latin typeface="Gill Sans MT" panose="020B0502020104020203" pitchFamily="34" charset="0"/>
              </a:rPr>
              <a:t>Rule:</a:t>
            </a:r>
            <a:r>
              <a:rPr lang="en-US" sz="1200" dirty="0"/>
              <a:t> </a:t>
            </a:r>
            <a:r>
              <a:rPr lang="en-US" sz="1200" b="1" dirty="0"/>
              <a:t>–</a:t>
            </a:r>
            <a:r>
              <a:rPr lang="en-US" sz="1200" b="1" dirty="0" err="1"/>
              <a:t>tion</a:t>
            </a:r>
            <a:r>
              <a:rPr lang="en-US" sz="1200" b="1" dirty="0"/>
              <a:t> </a:t>
            </a:r>
            <a:r>
              <a:rPr lang="en-US" sz="1200" dirty="0"/>
              <a:t>is the most common spelling. It is used if the root word ends in t or </a:t>
            </a:r>
            <a:r>
              <a:rPr lang="en-US" sz="1200" dirty="0" err="1"/>
              <a:t>te</a:t>
            </a:r>
            <a:r>
              <a:rPr lang="en-US" sz="1200" dirty="0"/>
              <a:t>. </a:t>
            </a:r>
            <a:r>
              <a:rPr lang="en-US" sz="1200" b="1" dirty="0"/>
              <a:t>–</a:t>
            </a:r>
            <a:r>
              <a:rPr lang="en-US" sz="1200" b="1" dirty="0" err="1"/>
              <a:t>ssion</a:t>
            </a:r>
            <a:r>
              <a:rPr lang="en-US" sz="1200" b="1" dirty="0"/>
              <a:t> </a:t>
            </a:r>
            <a:r>
              <a:rPr lang="en-US" sz="1200" dirty="0"/>
              <a:t>is used if the root word ends in ss or – </a:t>
            </a:r>
            <a:r>
              <a:rPr lang="en-US" sz="1200" dirty="0" err="1"/>
              <a:t>mit</a:t>
            </a:r>
            <a:r>
              <a:rPr lang="en-US" sz="1200" dirty="0"/>
              <a:t>. </a:t>
            </a:r>
            <a:r>
              <a:rPr lang="en-US" sz="1200" b="1" dirty="0"/>
              <a:t>–</a:t>
            </a:r>
            <a:r>
              <a:rPr lang="en-US" sz="1200" b="1" dirty="0" err="1"/>
              <a:t>sion</a:t>
            </a:r>
            <a:r>
              <a:rPr lang="en-US" sz="1200" b="1" dirty="0"/>
              <a:t> </a:t>
            </a:r>
            <a:r>
              <a:rPr lang="en-US" sz="1200" dirty="0"/>
              <a:t>is used if the root word ends in d or se.</a:t>
            </a:r>
            <a:endParaRPr lang="en-GB" sz="1200" dirty="0">
              <a:latin typeface="Gill Sans MT" panose="020B0502020104020203" pitchFamily="34" charset="0"/>
            </a:endParaRPr>
          </a:p>
        </p:txBody>
      </p:sp>
      <p:sp>
        <p:nvSpPr>
          <p:cNvPr id="24" name="TextBox 23">
            <a:extLst>
              <a:ext uri="{FF2B5EF4-FFF2-40B4-BE49-F238E27FC236}">
                <a16:creationId xmlns:a16="http://schemas.microsoft.com/office/drawing/2014/main" id="{4F07102E-4A7A-066C-D923-7D9AF628A67E}"/>
              </a:ext>
            </a:extLst>
          </p:cNvPr>
          <p:cNvSpPr txBox="1"/>
          <p:nvPr/>
        </p:nvSpPr>
        <p:spPr>
          <a:xfrm>
            <a:off x="827930" y="2287454"/>
            <a:ext cx="2372539"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i="0" u="none" strike="noStrike" kern="1200" baseline="0" dirty="0">
                <a:latin typeface="Gill Sans MT" panose="020B0502020104020203" pitchFamily="34" charset="0"/>
                <a:ea typeface="+mn-ea"/>
                <a:cs typeface="+mn-cs"/>
              </a:rPr>
              <a:t>Complete the Sentences</a:t>
            </a:r>
            <a:endParaRPr lang="en-GB" sz="1200" dirty="0">
              <a:latin typeface="Gill Sans MT" panose="020B0502020104020203" pitchFamily="34" charset="0"/>
            </a:endParaRPr>
          </a:p>
        </p:txBody>
      </p:sp>
      <p:graphicFrame>
        <p:nvGraphicFramePr>
          <p:cNvPr id="26" name="Table 25">
            <a:extLst>
              <a:ext uri="{FF2B5EF4-FFF2-40B4-BE49-F238E27FC236}">
                <a16:creationId xmlns:a16="http://schemas.microsoft.com/office/drawing/2014/main" id="{9B6BB357-2BB8-CF9A-CB5B-5FC522176586}"/>
              </a:ext>
            </a:extLst>
          </p:cNvPr>
          <p:cNvGraphicFramePr>
            <a:graphicFrameLocks noGrp="1"/>
          </p:cNvGraphicFramePr>
          <p:nvPr/>
        </p:nvGraphicFramePr>
        <p:xfrm>
          <a:off x="153916" y="2612162"/>
          <a:ext cx="3953627" cy="3253664"/>
        </p:xfrm>
        <a:graphic>
          <a:graphicData uri="http://schemas.openxmlformats.org/drawingml/2006/table">
            <a:tbl>
              <a:tblPr firstRow="1" bandRow="1">
                <a:tableStyleId>{5940675A-B579-460E-94D1-54222C63F5DA}</a:tableStyleId>
              </a:tblPr>
              <a:tblGrid>
                <a:gridCol w="3953627">
                  <a:extLst>
                    <a:ext uri="{9D8B030D-6E8A-4147-A177-3AD203B41FA5}">
                      <a16:colId xmlns:a16="http://schemas.microsoft.com/office/drawing/2014/main" val="472674983"/>
                    </a:ext>
                  </a:extLst>
                </a:gridCol>
              </a:tblGrid>
              <a:tr h="406708">
                <a:tc>
                  <a:txBody>
                    <a:bodyPr/>
                    <a:lstStyle/>
                    <a:p>
                      <a:pPr algn="ctr"/>
                      <a:r>
                        <a:rPr lang="en-GB" sz="1200" dirty="0">
                          <a:latin typeface="Gill Sans MT" panose="020B0502020104020203" pitchFamily="34" charset="77"/>
                        </a:rPr>
                        <a:t>Mia went to the hospital for an ________________.</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016875745"/>
                  </a:ext>
                </a:extLst>
              </a:tr>
              <a:tr h="406708">
                <a:tc>
                  <a:txBody>
                    <a:bodyPr/>
                    <a:lstStyle/>
                    <a:p>
                      <a:pPr algn="ctr"/>
                      <a:r>
                        <a:rPr lang="en-GB" sz="1200" dirty="0">
                          <a:latin typeface="Gill Sans MT" panose="020B0502020104020203" pitchFamily="34" charset="77"/>
                        </a:rPr>
                        <a:t>Jo asked for her mum’s _______________ to play outside.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628920150"/>
                  </a:ext>
                </a:extLst>
              </a:tr>
              <a:tr h="406708">
                <a:tc>
                  <a:txBody>
                    <a:bodyPr/>
                    <a:lstStyle/>
                    <a:p>
                      <a:pPr algn="ctr"/>
                      <a:r>
                        <a:rPr lang="en-GB" sz="1200" dirty="0">
                          <a:latin typeface="Gill Sans MT" panose="020B0502020104020203" pitchFamily="34" charset="77"/>
                        </a:rPr>
                        <a:t>The _____________ knew lots of magic tricks.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437415497"/>
                  </a:ext>
                </a:extLst>
              </a:tr>
              <a:tr h="406708">
                <a:tc>
                  <a:txBody>
                    <a:bodyPr/>
                    <a:lstStyle/>
                    <a:p>
                      <a:pPr algn="ctr"/>
                      <a:r>
                        <a:rPr lang="en-GB" sz="1200" dirty="0">
                          <a:latin typeface="Gill Sans MT" panose="020B0502020104020203" pitchFamily="34" charset="77"/>
                        </a:rPr>
                        <a:t>An _______________ fixed my television.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809020918"/>
                  </a:ext>
                </a:extLst>
              </a:tr>
              <a:tr h="406708">
                <a:tc>
                  <a:txBody>
                    <a:bodyPr/>
                    <a:lstStyle/>
                    <a:p>
                      <a:pPr algn="ctr"/>
                      <a:r>
                        <a:rPr lang="en-GB" sz="1200" dirty="0">
                          <a:latin typeface="Gill Sans MT" panose="020B0502020104020203" pitchFamily="34" charset="77"/>
                        </a:rPr>
                        <a:t>Lights, camera, __________________!</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479657268"/>
                  </a:ext>
                </a:extLst>
              </a:tr>
              <a:tr h="406708">
                <a:tc>
                  <a:txBody>
                    <a:bodyPr/>
                    <a:lstStyle/>
                    <a:p>
                      <a:pPr algn="ctr"/>
                      <a:r>
                        <a:rPr lang="en-GB" sz="1200" dirty="0">
                          <a:latin typeface="Gill Sans MT" panose="020B0502020104020203" pitchFamily="34" charset="77"/>
                        </a:rPr>
                        <a:t>The new topic is Maths is _______________.</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681425395"/>
                  </a:ext>
                </a:extLst>
              </a:tr>
              <a:tr h="406708">
                <a:tc>
                  <a:txBody>
                    <a:bodyPr/>
                    <a:lstStyle/>
                    <a:p>
                      <a:pPr algn="ctr"/>
                      <a:r>
                        <a:rPr lang="en-GB" sz="1200" dirty="0">
                          <a:latin typeface="Gill Sans MT" panose="020B0502020104020203" pitchFamily="34" charset="77"/>
                        </a:rPr>
                        <a:t>Mark is a talented ________________. He plays guitar.</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817418902"/>
                  </a:ext>
                </a:extLst>
              </a:tr>
              <a:tr h="406708">
                <a:tc>
                  <a:txBody>
                    <a:bodyPr/>
                    <a:lstStyle/>
                    <a:p>
                      <a:pPr algn="ctr"/>
                      <a:r>
                        <a:rPr lang="en-GB" sz="1200" dirty="0">
                          <a:latin typeface="Gill Sans MT" panose="020B0502020104020203" pitchFamily="34" charset="77"/>
                        </a:rPr>
                        <a:t>Sally built an  ________________ on her house.</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881453196"/>
                  </a:ext>
                </a:extLst>
              </a:tr>
            </a:tbl>
          </a:graphicData>
        </a:graphic>
      </p:graphicFrame>
      <p:graphicFrame>
        <p:nvGraphicFramePr>
          <p:cNvPr id="27" name="Table 26">
            <a:extLst>
              <a:ext uri="{FF2B5EF4-FFF2-40B4-BE49-F238E27FC236}">
                <a16:creationId xmlns:a16="http://schemas.microsoft.com/office/drawing/2014/main" id="{F188E0D7-3CB8-8EFD-0249-9999DB6C0C91}"/>
              </a:ext>
            </a:extLst>
          </p:cNvPr>
          <p:cNvGraphicFramePr>
            <a:graphicFrameLocks noGrp="1"/>
          </p:cNvGraphicFramePr>
          <p:nvPr/>
        </p:nvGraphicFramePr>
        <p:xfrm>
          <a:off x="4260314" y="2612159"/>
          <a:ext cx="2431337" cy="3248792"/>
        </p:xfrm>
        <a:graphic>
          <a:graphicData uri="http://schemas.openxmlformats.org/drawingml/2006/table">
            <a:tbl>
              <a:tblPr firstRow="1" bandRow="1">
                <a:tableStyleId>{5940675A-B579-460E-94D1-54222C63F5DA}</a:tableStyleId>
              </a:tblPr>
              <a:tblGrid>
                <a:gridCol w="2431337">
                  <a:extLst>
                    <a:ext uri="{9D8B030D-6E8A-4147-A177-3AD203B41FA5}">
                      <a16:colId xmlns:a16="http://schemas.microsoft.com/office/drawing/2014/main" val="3475864922"/>
                    </a:ext>
                  </a:extLst>
                </a:gridCol>
              </a:tblGrid>
              <a:tr h="372745">
                <a:tc>
                  <a:txBody>
                    <a:bodyPr/>
                    <a:lstStyle/>
                    <a:p>
                      <a:pPr algn="ctr"/>
                      <a:r>
                        <a:rPr lang="en-GB" sz="1400" dirty="0">
                          <a:latin typeface="Gill Sans MT" panose="020B0502020104020203" pitchFamily="34" charset="77"/>
                        </a:rPr>
                        <a:t>t </a:t>
                      </a:r>
                      <a:r>
                        <a:rPr lang="en-GB" sz="1400" dirty="0" err="1">
                          <a:latin typeface="Gill Sans MT" panose="020B0502020104020203" pitchFamily="34" charset="77"/>
                        </a:rPr>
                        <a:t>i</a:t>
                      </a:r>
                      <a:r>
                        <a:rPr lang="en-GB" sz="1400" dirty="0">
                          <a:latin typeface="Gill Sans MT" panose="020B0502020104020203" pitchFamily="34" charset="77"/>
                        </a:rPr>
                        <a:t> o n c a</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631595256"/>
                  </a:ext>
                </a:extLst>
              </a:tr>
              <a:tr h="439453">
                <a:tc>
                  <a:txBody>
                    <a:bodyPr/>
                    <a:lstStyle/>
                    <a:p>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139041641"/>
                  </a:ext>
                </a:extLst>
              </a:tr>
              <a:tr h="372745">
                <a:tc>
                  <a:txBody>
                    <a:bodyPr/>
                    <a:lstStyle/>
                    <a:p>
                      <a:pPr algn="ctr"/>
                      <a:r>
                        <a:rPr lang="en-US" sz="1400" dirty="0">
                          <a:latin typeface="Gill Sans MT" panose="020B0502020104020203" pitchFamily="34" charset="77"/>
                        </a:rPr>
                        <a:t>s</a:t>
                      </a:r>
                      <a:r>
                        <a:rPr lang="en-GB" sz="1400" dirty="0">
                          <a:latin typeface="Gill Sans MT" panose="020B0502020104020203" pitchFamily="34" charset="77"/>
                        </a:rPr>
                        <a:t> s x r e p s o n </a:t>
                      </a:r>
                      <a:r>
                        <a:rPr lang="en-GB" sz="1400" dirty="0" err="1">
                          <a:latin typeface="Gill Sans MT" panose="020B0502020104020203" pitchFamily="34" charset="77"/>
                        </a:rPr>
                        <a:t>i</a:t>
                      </a:r>
                      <a:endParaRPr lang="en-GB" sz="14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721060470"/>
                  </a:ext>
                </a:extLst>
              </a:tr>
              <a:tr h="439453">
                <a:tc>
                  <a:txBody>
                    <a:bodyPr/>
                    <a:lstStyle/>
                    <a:p>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852708111"/>
                  </a:ext>
                </a:extLst>
              </a:tr>
              <a:tr h="372745">
                <a:tc>
                  <a:txBody>
                    <a:bodyPr/>
                    <a:lstStyle/>
                    <a:p>
                      <a:pPr algn="ctr"/>
                      <a:r>
                        <a:rPr lang="en-GB" sz="1400" dirty="0">
                          <a:latin typeface="Gill Sans MT" panose="020B0502020104020203" pitchFamily="34" charset="77"/>
                        </a:rPr>
                        <a:t>n </a:t>
                      </a:r>
                      <a:r>
                        <a:rPr lang="en-GB" sz="1400" dirty="0" err="1">
                          <a:latin typeface="Gill Sans MT" panose="020B0502020104020203" pitchFamily="34" charset="77"/>
                        </a:rPr>
                        <a:t>i</a:t>
                      </a:r>
                      <a:r>
                        <a:rPr lang="en-GB" sz="1400" dirty="0">
                          <a:latin typeface="Gill Sans MT" panose="020B0502020104020203" pitchFamily="34" charset="77"/>
                        </a:rPr>
                        <a:t> s o n e 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40122936"/>
                  </a:ext>
                </a:extLst>
              </a:tr>
              <a:tr h="439453">
                <a:tc>
                  <a:txBody>
                    <a:bodyPr/>
                    <a:lstStyle/>
                    <a:p>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21158553"/>
                  </a:ext>
                </a:extLst>
              </a:tr>
              <a:tr h="372745">
                <a:tc>
                  <a:txBody>
                    <a:bodyPr/>
                    <a:lstStyle/>
                    <a:p>
                      <a:pPr algn="ctr"/>
                      <a:r>
                        <a:rPr lang="en-GB" sz="1400" dirty="0">
                          <a:latin typeface="Gill Sans MT" panose="020B0502020104020203" pitchFamily="34" charset="77"/>
                        </a:rPr>
                        <a:t>s </a:t>
                      </a:r>
                      <a:r>
                        <a:rPr lang="en-GB" sz="1400" dirty="0" err="1">
                          <a:latin typeface="Gill Sans MT" panose="020B0502020104020203" pitchFamily="34" charset="77"/>
                        </a:rPr>
                        <a:t>s</a:t>
                      </a:r>
                      <a:r>
                        <a:rPr lang="en-GB" sz="1400" dirty="0">
                          <a:latin typeface="Gill Sans MT" panose="020B0502020104020203" pitchFamily="34" charset="77"/>
                        </a:rPr>
                        <a:t> </a:t>
                      </a:r>
                      <a:r>
                        <a:rPr lang="en-GB" sz="1400" dirty="0" err="1">
                          <a:latin typeface="Gill Sans MT" panose="020B0502020104020203" pitchFamily="34" charset="77"/>
                        </a:rPr>
                        <a:t>i</a:t>
                      </a:r>
                      <a:r>
                        <a:rPr lang="en-GB" sz="1400" dirty="0">
                          <a:latin typeface="Gill Sans MT" panose="020B0502020104020203" pitchFamily="34" charset="77"/>
                        </a:rPr>
                        <a:t> </a:t>
                      </a:r>
                      <a:r>
                        <a:rPr lang="en-GB" sz="1400" dirty="0" err="1">
                          <a:latin typeface="Gill Sans MT" panose="020B0502020104020203" pitchFamily="34" charset="77"/>
                        </a:rPr>
                        <a:t>i</a:t>
                      </a:r>
                      <a:r>
                        <a:rPr lang="en-GB" sz="1400" dirty="0">
                          <a:latin typeface="Gill Sans MT" panose="020B0502020104020203" pitchFamily="34" charset="77"/>
                        </a:rPr>
                        <a:t> m a d n o</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210188414"/>
                  </a:ext>
                </a:extLst>
              </a:tr>
              <a:tr h="439453">
                <a:tc>
                  <a:txBody>
                    <a:bodyPr/>
                    <a:lstStyle/>
                    <a:p>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32206623"/>
                  </a:ext>
                </a:extLst>
              </a:tr>
            </a:tbl>
          </a:graphicData>
        </a:graphic>
      </p:graphicFrame>
      <p:sp>
        <p:nvSpPr>
          <p:cNvPr id="28" name="TextBox 27">
            <a:extLst>
              <a:ext uri="{FF2B5EF4-FFF2-40B4-BE49-F238E27FC236}">
                <a16:creationId xmlns:a16="http://schemas.microsoft.com/office/drawing/2014/main" id="{82448B9F-BE10-662C-6895-62BF5BF83BB2}"/>
              </a:ext>
            </a:extLst>
          </p:cNvPr>
          <p:cNvSpPr txBox="1"/>
          <p:nvPr/>
        </p:nvSpPr>
        <p:spPr>
          <a:xfrm>
            <a:off x="4440526" y="2287242"/>
            <a:ext cx="207091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Unjumble the Words</a:t>
            </a:r>
            <a:endParaRPr lang="en-GB" sz="1200" dirty="0">
              <a:latin typeface="Gill Sans MT" panose="020B0502020104020203" pitchFamily="34" charset="0"/>
            </a:endParaRPr>
          </a:p>
        </p:txBody>
      </p:sp>
      <p:sp>
        <p:nvSpPr>
          <p:cNvPr id="29" name="TextBox 28">
            <a:extLst>
              <a:ext uri="{FF2B5EF4-FFF2-40B4-BE49-F238E27FC236}">
                <a16:creationId xmlns:a16="http://schemas.microsoft.com/office/drawing/2014/main" id="{49FC94B6-A397-02A0-5D1C-4BB6467AD3A8}"/>
              </a:ext>
            </a:extLst>
          </p:cNvPr>
          <p:cNvSpPr txBox="1"/>
          <p:nvPr/>
        </p:nvSpPr>
        <p:spPr>
          <a:xfrm>
            <a:off x="153914" y="5891729"/>
            <a:ext cx="6537735"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Draw and Write: </a:t>
            </a:r>
            <a:r>
              <a:rPr lang="en-GB" sz="1200" dirty="0">
                <a:latin typeface="Gill Sans MT" panose="020B0502020104020203" pitchFamily="34" charset="0"/>
              </a:rPr>
              <a:t>Using the word, draw a picture and write a sentence using it.</a:t>
            </a:r>
          </a:p>
        </p:txBody>
      </p:sp>
      <p:graphicFrame>
        <p:nvGraphicFramePr>
          <p:cNvPr id="31" name="Table 30">
            <a:extLst>
              <a:ext uri="{FF2B5EF4-FFF2-40B4-BE49-F238E27FC236}">
                <a16:creationId xmlns:a16="http://schemas.microsoft.com/office/drawing/2014/main" id="{DE03BABC-E482-8A30-A3BE-CB553BC15AF5}"/>
              </a:ext>
            </a:extLst>
          </p:cNvPr>
          <p:cNvGraphicFramePr>
            <a:graphicFrameLocks noGrp="1"/>
          </p:cNvGraphicFramePr>
          <p:nvPr/>
        </p:nvGraphicFramePr>
        <p:xfrm>
          <a:off x="153916" y="6199504"/>
          <a:ext cx="6537734" cy="3465020"/>
        </p:xfrm>
        <a:graphic>
          <a:graphicData uri="http://schemas.openxmlformats.org/drawingml/2006/table">
            <a:tbl>
              <a:tblPr firstRow="1" bandRow="1">
                <a:tableStyleId>{5940675A-B579-460E-94D1-54222C63F5DA}</a:tableStyleId>
              </a:tblPr>
              <a:tblGrid>
                <a:gridCol w="3268867">
                  <a:extLst>
                    <a:ext uri="{9D8B030D-6E8A-4147-A177-3AD203B41FA5}">
                      <a16:colId xmlns:a16="http://schemas.microsoft.com/office/drawing/2014/main" val="1885774357"/>
                    </a:ext>
                  </a:extLst>
                </a:gridCol>
                <a:gridCol w="3268867">
                  <a:extLst>
                    <a:ext uri="{9D8B030D-6E8A-4147-A177-3AD203B41FA5}">
                      <a16:colId xmlns:a16="http://schemas.microsoft.com/office/drawing/2014/main" val="3923913024"/>
                    </a:ext>
                  </a:extLst>
                </a:gridCol>
              </a:tblGrid>
              <a:tr h="1364498">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350" b="0" i="0" dirty="0">
                          <a:solidFill>
                            <a:srgbClr val="000000"/>
                          </a:solidFill>
                          <a:effectLst/>
                          <a:latin typeface="Gill Sans MT" panose="020B0502020104020203" pitchFamily="34" charset="0"/>
                        </a:rPr>
                        <a:t>magi</a:t>
                      </a:r>
                      <a:r>
                        <a:rPr lang="en-GB" sz="1350" b="0" i="0" dirty="0">
                          <a:solidFill>
                            <a:srgbClr val="7030A0"/>
                          </a:solidFill>
                          <a:effectLst/>
                          <a:latin typeface="Gill Sans MT" panose="020B0502020104020203" pitchFamily="34" charset="0"/>
                        </a:rPr>
                        <a:t>cian</a:t>
                      </a:r>
                      <a:endParaRPr lang="en-GB" sz="1350" dirty="0">
                        <a:latin typeface="Gill Sans MT" panose="020B0502020104020203" pitchFamily="34" charset="0"/>
                      </a:endParaRPr>
                    </a:p>
                    <a:p>
                      <a:endParaRPr lang="en-GB" sz="135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r>
                        <a:rPr lang="en-GB" sz="1350" b="0" i="0" dirty="0">
                          <a:solidFill>
                            <a:srgbClr val="000000"/>
                          </a:solidFill>
                          <a:effectLst/>
                          <a:latin typeface="Gill Sans MT" panose="020B0502020104020203" pitchFamily="34" charset="0"/>
                        </a:rPr>
                        <a:t>divi</a:t>
                      </a:r>
                      <a:r>
                        <a:rPr lang="en-GB" sz="1350" b="0" i="0" dirty="0">
                          <a:solidFill>
                            <a:srgbClr val="0070C0"/>
                          </a:solidFill>
                          <a:effectLst/>
                          <a:latin typeface="Gill Sans MT" panose="020B0502020104020203" pitchFamily="34" charset="0"/>
                        </a:rPr>
                        <a:t>sion</a:t>
                      </a:r>
                      <a:endParaRPr lang="en-GB" sz="1350" dirty="0">
                        <a:solidFill>
                          <a:srgbClr val="7030A0"/>
                        </a:solidFill>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1192896776"/>
                  </a:ext>
                </a:extLst>
              </a:tr>
              <a:tr h="368012">
                <a:tc>
                  <a:txBody>
                    <a:bodyPr/>
                    <a:lstStyle/>
                    <a:p>
                      <a:endParaRPr lang="en-GB" sz="135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endParaRPr lang="en-GB" sz="135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3650436930"/>
                  </a:ext>
                </a:extLst>
              </a:tr>
              <a:tr h="1364498">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350" b="0" i="0" dirty="0">
                          <a:solidFill>
                            <a:srgbClr val="000000"/>
                          </a:solidFill>
                          <a:effectLst/>
                          <a:latin typeface="Gill Sans MT" panose="020B0502020104020203" pitchFamily="34" charset="0"/>
                        </a:rPr>
                        <a:t>injec</a:t>
                      </a:r>
                      <a:r>
                        <a:rPr lang="en-GB" sz="1350" b="0" i="0" dirty="0">
                          <a:solidFill>
                            <a:srgbClr val="FF0000"/>
                          </a:solidFill>
                          <a:effectLst/>
                          <a:latin typeface="Gill Sans MT" panose="020B0502020104020203" pitchFamily="34" charset="0"/>
                        </a:rPr>
                        <a:t>tion</a:t>
                      </a:r>
                      <a:endParaRPr lang="en-GB" sz="1350" dirty="0">
                        <a:solidFill>
                          <a:srgbClr val="FF0000"/>
                        </a:solidFill>
                        <a:latin typeface="Gill Sans MT" panose="020B0502020104020203" pitchFamily="34" charset="0"/>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350" b="0" i="0" dirty="0">
                          <a:solidFill>
                            <a:srgbClr val="000000"/>
                          </a:solidFill>
                          <a:effectLst/>
                          <a:latin typeface="Gill Sans MT" panose="020B0502020104020203" pitchFamily="34" charset="0"/>
                        </a:rPr>
                        <a:t>musi</a:t>
                      </a:r>
                      <a:r>
                        <a:rPr lang="en-GB" sz="1350" b="0" i="0" dirty="0">
                          <a:solidFill>
                            <a:srgbClr val="7030A0"/>
                          </a:solidFill>
                          <a:effectLst/>
                          <a:latin typeface="Gill Sans MT" panose="020B0502020104020203" pitchFamily="34" charset="0"/>
                        </a:rPr>
                        <a:t>cian</a:t>
                      </a:r>
                      <a:endParaRPr lang="en-GB" sz="1350" dirty="0">
                        <a:solidFill>
                          <a:srgbClr val="7030A0"/>
                        </a:solidFill>
                        <a:latin typeface="Gill Sans MT" panose="020B0502020104020203" pitchFamily="34" charset="0"/>
                      </a:endParaRPr>
                    </a:p>
                    <a:p>
                      <a:endParaRPr lang="en-GB" sz="1350" dirty="0">
                        <a:solidFill>
                          <a:srgbClr val="0070C0"/>
                        </a:solidFill>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961232931"/>
                  </a:ext>
                </a:extLst>
              </a:tr>
              <a:tr h="368012">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3505119886"/>
                  </a:ext>
                </a:extLst>
              </a:tr>
            </a:tbl>
          </a:graphicData>
        </a:graphic>
      </p:graphicFrame>
    </p:spTree>
    <p:extLst>
      <p:ext uri="{BB962C8B-B14F-4D97-AF65-F5344CB8AC3E}">
        <p14:creationId xmlns:p14="http://schemas.microsoft.com/office/powerpoint/2010/main" val="39954686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LOOK, COVER, WRITE &amp; CHECK</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57646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3725763193"/>
              </p:ext>
            </p:extLst>
          </p:nvPr>
        </p:nvGraphicFramePr>
        <p:xfrm>
          <a:off x="259422" y="303216"/>
          <a:ext cx="6339156" cy="9342585"/>
        </p:xfrm>
        <a:graphic>
          <a:graphicData uri="http://schemas.openxmlformats.org/drawingml/2006/table">
            <a:tbl>
              <a:tblPr firstRow="1" bandRow="1">
                <a:tableStyleId>{5940675A-B579-460E-94D1-54222C63F5DA}</a:tableStyleId>
              </a:tblPr>
              <a:tblGrid>
                <a:gridCol w="1584789">
                  <a:extLst>
                    <a:ext uri="{9D8B030D-6E8A-4147-A177-3AD203B41FA5}">
                      <a16:colId xmlns:a16="http://schemas.microsoft.com/office/drawing/2014/main" val="1942934854"/>
                    </a:ext>
                  </a:extLst>
                </a:gridCol>
                <a:gridCol w="1584789">
                  <a:extLst>
                    <a:ext uri="{9D8B030D-6E8A-4147-A177-3AD203B41FA5}">
                      <a16:colId xmlns:a16="http://schemas.microsoft.com/office/drawing/2014/main" val="1523337370"/>
                    </a:ext>
                  </a:extLst>
                </a:gridCol>
                <a:gridCol w="1584789">
                  <a:extLst>
                    <a:ext uri="{9D8B030D-6E8A-4147-A177-3AD203B41FA5}">
                      <a16:colId xmlns:a16="http://schemas.microsoft.com/office/drawing/2014/main" val="2182128674"/>
                    </a:ext>
                  </a:extLst>
                </a:gridCol>
                <a:gridCol w="1584789">
                  <a:extLst>
                    <a:ext uri="{9D8B030D-6E8A-4147-A177-3AD203B41FA5}">
                      <a16:colId xmlns:a16="http://schemas.microsoft.com/office/drawing/2014/main" val="2108435003"/>
                    </a:ext>
                  </a:extLst>
                </a:gridCol>
              </a:tblGrid>
              <a:tr h="444885">
                <a:tc>
                  <a:txBody>
                    <a:bodyPr/>
                    <a:lstStyle/>
                    <a:p>
                      <a:pPr algn="ctr"/>
                      <a:r>
                        <a:rPr lang="en-GB" sz="1600" b="1" dirty="0">
                          <a:latin typeface="Gill Sans MT" panose="020B0502020104020203" pitchFamily="34" charset="77"/>
                        </a:rPr>
                        <a:t>Focus Word</a:t>
                      </a:r>
                    </a:p>
                  </a:txBody>
                  <a:tcPr anchor="ctr"/>
                </a:tc>
                <a:tc>
                  <a:txBody>
                    <a:bodyPr/>
                    <a:lstStyle/>
                    <a:p>
                      <a:pPr algn="ctr"/>
                      <a:r>
                        <a:rPr lang="en-GB" sz="1600" b="1" dirty="0">
                          <a:latin typeface="Gill Sans MT" panose="020B0502020104020203" pitchFamily="34" charset="77"/>
                        </a:rPr>
                        <a:t>Write 1</a:t>
                      </a:r>
                    </a:p>
                  </a:txBody>
                  <a:tcPr anchor="ctr"/>
                </a:tc>
                <a:tc>
                  <a:txBody>
                    <a:bodyPr/>
                    <a:lstStyle/>
                    <a:p>
                      <a:pPr algn="ctr"/>
                      <a:r>
                        <a:rPr lang="en-GB" sz="1600" b="1" dirty="0">
                          <a:latin typeface="Gill Sans MT" panose="020B0502020104020203" pitchFamily="34" charset="77"/>
                        </a:rPr>
                        <a:t>Write 2</a:t>
                      </a:r>
                    </a:p>
                  </a:txBody>
                  <a:tcPr anchor="ctr"/>
                </a:tc>
                <a:tc>
                  <a:txBody>
                    <a:bodyPr/>
                    <a:lstStyle/>
                    <a:p>
                      <a:pPr algn="ctr"/>
                      <a:r>
                        <a:rPr lang="en-GB" sz="1600" b="1" dirty="0">
                          <a:latin typeface="Gill Sans MT" panose="020B0502020104020203" pitchFamily="34" charset="77"/>
                        </a:rPr>
                        <a:t>Write 3</a:t>
                      </a:r>
                    </a:p>
                  </a:txBody>
                  <a:tcPr anchor="ctr"/>
                </a:tc>
                <a:extLst>
                  <a:ext uri="{0D108BD9-81ED-4DB2-BD59-A6C34878D82A}">
                    <a16:rowId xmlns:a16="http://schemas.microsoft.com/office/drawing/2014/main" val="404860571"/>
                  </a:ext>
                </a:extLst>
              </a:tr>
              <a:tr h="444885">
                <a:tc>
                  <a:txBody>
                    <a:bodyPr/>
                    <a:lstStyle/>
                    <a:p>
                      <a:pPr algn="ctr"/>
                      <a:r>
                        <a:rPr lang="en-GB" sz="1400" b="0" i="0" dirty="0">
                          <a:solidFill>
                            <a:srgbClr val="000000"/>
                          </a:solidFill>
                          <a:effectLst/>
                          <a:latin typeface="Gill Sans MT" panose="020B0502020104020203" pitchFamily="34" charset="0"/>
                        </a:rPr>
                        <a:t>inven</a:t>
                      </a:r>
                      <a:r>
                        <a:rPr lang="en-GB" sz="1400" b="0" i="0" dirty="0">
                          <a:solidFill>
                            <a:srgbClr val="FF0000"/>
                          </a:solidFill>
                          <a:effectLst/>
                          <a:latin typeface="Gill Sans MT" panose="020B0502020104020203" pitchFamily="34" charset="0"/>
                        </a:rPr>
                        <a:t>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4885">
                <a:tc>
                  <a:txBody>
                    <a:bodyPr/>
                    <a:lstStyle/>
                    <a:p>
                      <a:pPr algn="ctr"/>
                      <a:r>
                        <a:rPr lang="en-GB" sz="1400" b="0" i="0" dirty="0">
                          <a:solidFill>
                            <a:srgbClr val="000000"/>
                          </a:solidFill>
                          <a:effectLst/>
                          <a:latin typeface="Gill Sans MT" panose="020B0502020104020203" pitchFamily="34" charset="0"/>
                        </a:rPr>
                        <a:t>hesita</a:t>
                      </a:r>
                      <a:r>
                        <a:rPr lang="en-GB" sz="1400" b="0" i="0" dirty="0">
                          <a:solidFill>
                            <a:srgbClr val="FF0000"/>
                          </a:solidFill>
                          <a:effectLst/>
                          <a:latin typeface="Gill Sans MT" panose="020B0502020104020203" pitchFamily="34" charset="0"/>
                        </a:rPr>
                        <a:t>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4885">
                <a:tc>
                  <a:txBody>
                    <a:bodyPr/>
                    <a:lstStyle/>
                    <a:p>
                      <a:pPr algn="ctr"/>
                      <a:r>
                        <a:rPr lang="en-GB" sz="1400" b="0" i="0" dirty="0">
                          <a:solidFill>
                            <a:srgbClr val="000000"/>
                          </a:solidFill>
                          <a:effectLst/>
                          <a:latin typeface="Gill Sans MT" panose="020B0502020104020203" pitchFamily="34" charset="0"/>
                        </a:rPr>
                        <a:t>injec</a:t>
                      </a:r>
                      <a:r>
                        <a:rPr lang="en-GB" sz="1400" b="0" i="0" dirty="0">
                          <a:solidFill>
                            <a:srgbClr val="FF0000"/>
                          </a:solidFill>
                          <a:effectLst/>
                          <a:latin typeface="Gill Sans MT" panose="020B0502020104020203" pitchFamily="34" charset="0"/>
                        </a:rPr>
                        <a:t>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4885">
                <a:tc>
                  <a:txBody>
                    <a:bodyPr/>
                    <a:lstStyle/>
                    <a:p>
                      <a:pPr algn="ctr"/>
                      <a:r>
                        <a:rPr lang="en-GB" sz="1400" b="0" i="0" dirty="0">
                          <a:solidFill>
                            <a:srgbClr val="000000"/>
                          </a:solidFill>
                          <a:effectLst/>
                          <a:latin typeface="Gill Sans MT" panose="020B0502020104020203" pitchFamily="34" charset="0"/>
                        </a:rPr>
                        <a:t>comple</a:t>
                      </a:r>
                      <a:r>
                        <a:rPr lang="en-GB" sz="1400" b="0" i="0" dirty="0">
                          <a:solidFill>
                            <a:srgbClr val="FF0000"/>
                          </a:solidFill>
                          <a:effectLst/>
                          <a:latin typeface="Gill Sans MT" panose="020B0502020104020203" pitchFamily="34" charset="0"/>
                        </a:rPr>
                        <a:t>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4885">
                <a:tc>
                  <a:txBody>
                    <a:bodyPr/>
                    <a:lstStyle/>
                    <a:p>
                      <a:pPr algn="ctr"/>
                      <a:r>
                        <a:rPr lang="en-GB" sz="1400" b="0" i="0" dirty="0">
                          <a:solidFill>
                            <a:srgbClr val="000000"/>
                          </a:solidFill>
                          <a:effectLst/>
                          <a:latin typeface="Gill Sans MT" panose="020B0502020104020203" pitchFamily="34" charset="0"/>
                        </a:rPr>
                        <a:t>ac</a:t>
                      </a:r>
                      <a:r>
                        <a:rPr lang="en-GB" sz="1400" b="0" i="0" dirty="0">
                          <a:solidFill>
                            <a:srgbClr val="FF0000"/>
                          </a:solidFill>
                          <a:effectLst/>
                          <a:latin typeface="Gill Sans MT" panose="020B0502020104020203" pitchFamily="34" charset="0"/>
                        </a:rPr>
                        <a:t>tion</a:t>
                      </a:r>
                      <a:endParaRPr lang="en-GB" sz="1400" dirty="0">
                        <a:solidFill>
                          <a:srgbClr val="0070C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4885">
                <a:tc>
                  <a:txBody>
                    <a:bodyPr/>
                    <a:lstStyle/>
                    <a:p>
                      <a:pPr algn="ctr"/>
                      <a:r>
                        <a:rPr lang="en-GB" sz="1400" b="0" i="0" dirty="0">
                          <a:solidFill>
                            <a:srgbClr val="000000"/>
                          </a:solidFill>
                          <a:effectLst/>
                          <a:latin typeface="Gill Sans MT" panose="020B0502020104020203" pitchFamily="34" charset="0"/>
                        </a:rPr>
                        <a:t>comprehen</a:t>
                      </a:r>
                      <a:r>
                        <a:rPr lang="en-GB" sz="1400" b="0" i="0" dirty="0">
                          <a:solidFill>
                            <a:srgbClr val="0070C0"/>
                          </a:solidFill>
                          <a:effectLst/>
                          <a:latin typeface="Gill Sans MT" panose="020B0502020104020203" pitchFamily="34" charset="0"/>
                        </a:rPr>
                        <a:t>sion</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4885">
                <a:tc>
                  <a:txBody>
                    <a:bodyPr/>
                    <a:lstStyle/>
                    <a:p>
                      <a:pPr algn="ctr"/>
                      <a:r>
                        <a:rPr lang="en-GB" sz="1400" b="0" i="0" dirty="0">
                          <a:solidFill>
                            <a:srgbClr val="000000"/>
                          </a:solidFill>
                          <a:effectLst/>
                          <a:latin typeface="Gill Sans MT" panose="020B0502020104020203" pitchFamily="34" charset="0"/>
                        </a:rPr>
                        <a:t>expan</a:t>
                      </a:r>
                      <a:r>
                        <a:rPr lang="en-GB" sz="1400" b="0" i="0" dirty="0">
                          <a:solidFill>
                            <a:srgbClr val="0070C0"/>
                          </a:solidFill>
                          <a:effectLst/>
                          <a:latin typeface="Gill Sans MT" panose="020B0502020104020203" pitchFamily="34" charset="0"/>
                        </a:rPr>
                        <a:t>sion</a:t>
                      </a:r>
                      <a:endParaRPr lang="en-GB" sz="1400" dirty="0">
                        <a:solidFill>
                          <a:srgbClr val="0070C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4885">
                <a:tc>
                  <a:txBody>
                    <a:bodyPr/>
                    <a:lstStyle/>
                    <a:p>
                      <a:pPr algn="ctr"/>
                      <a:r>
                        <a:rPr lang="en-GB" sz="1400" b="0" i="0" dirty="0">
                          <a:solidFill>
                            <a:srgbClr val="000000"/>
                          </a:solidFill>
                          <a:effectLst/>
                          <a:latin typeface="Gill Sans MT" panose="020B0502020104020203" pitchFamily="34" charset="0"/>
                        </a:rPr>
                        <a:t>ten</a:t>
                      </a:r>
                      <a:r>
                        <a:rPr lang="en-GB" sz="1400" b="0" i="0" dirty="0">
                          <a:solidFill>
                            <a:srgbClr val="0070C0"/>
                          </a:solidFill>
                          <a:effectLst/>
                          <a:latin typeface="Gill Sans MT" panose="020B0502020104020203" pitchFamily="34" charset="0"/>
                        </a:rPr>
                        <a:t>sion</a:t>
                      </a:r>
                      <a:endParaRPr lang="en-GB" sz="1400" dirty="0">
                        <a:solidFill>
                          <a:srgbClr val="0070C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4885">
                <a:tc>
                  <a:txBody>
                    <a:bodyPr/>
                    <a:lstStyle/>
                    <a:p>
                      <a:pPr algn="ctr"/>
                      <a:r>
                        <a:rPr lang="en-GB" sz="1400" b="0" i="0" dirty="0">
                          <a:solidFill>
                            <a:srgbClr val="000000"/>
                          </a:solidFill>
                          <a:effectLst/>
                          <a:latin typeface="Gill Sans MT" panose="020B0502020104020203" pitchFamily="34" charset="0"/>
                        </a:rPr>
                        <a:t>exten</a:t>
                      </a:r>
                      <a:r>
                        <a:rPr lang="en-GB" sz="1400" b="0" i="0" dirty="0">
                          <a:solidFill>
                            <a:srgbClr val="0070C0"/>
                          </a:solidFill>
                          <a:effectLst/>
                          <a:latin typeface="Gill Sans MT" panose="020B0502020104020203" pitchFamily="34" charset="0"/>
                        </a:rPr>
                        <a:t>sion</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4885">
                <a:tc>
                  <a:txBody>
                    <a:bodyPr/>
                    <a:lstStyle/>
                    <a:p>
                      <a:pPr algn="ctr"/>
                      <a:r>
                        <a:rPr lang="en-GB" sz="1400" b="0" i="0" dirty="0">
                          <a:solidFill>
                            <a:srgbClr val="000000"/>
                          </a:solidFill>
                          <a:effectLst/>
                          <a:latin typeface="Gill Sans MT" panose="020B0502020104020203" pitchFamily="34" charset="0"/>
                        </a:rPr>
                        <a:t>deci</a:t>
                      </a:r>
                      <a:r>
                        <a:rPr lang="en-GB" sz="1400" b="0" i="0" dirty="0">
                          <a:solidFill>
                            <a:srgbClr val="0070C0"/>
                          </a:solidFill>
                          <a:effectLst/>
                          <a:latin typeface="Gill Sans MT" panose="020B0502020104020203" pitchFamily="34" charset="0"/>
                        </a:rPr>
                        <a:t>sion</a:t>
                      </a:r>
                      <a:endParaRPr lang="en-GB" sz="1400" dirty="0">
                        <a:solidFill>
                          <a:srgbClr val="0070C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4885">
                <a:tc>
                  <a:txBody>
                    <a:bodyPr/>
                    <a:lstStyle/>
                    <a:p>
                      <a:pPr algn="ctr"/>
                      <a:r>
                        <a:rPr lang="en-GB" sz="1400" b="0" i="0" dirty="0">
                          <a:solidFill>
                            <a:srgbClr val="000000"/>
                          </a:solidFill>
                          <a:effectLst/>
                          <a:latin typeface="Gill Sans MT" panose="020B0502020104020203" pitchFamily="34" charset="0"/>
                        </a:rPr>
                        <a:t>divi</a:t>
                      </a:r>
                      <a:r>
                        <a:rPr lang="en-GB" sz="1400" b="0" i="0" dirty="0">
                          <a:solidFill>
                            <a:srgbClr val="0070C0"/>
                          </a:solidFill>
                          <a:effectLst/>
                          <a:latin typeface="Gill Sans MT" panose="020B0502020104020203" pitchFamily="34" charset="0"/>
                        </a:rPr>
                        <a:t>sion</a:t>
                      </a:r>
                      <a:endParaRPr lang="en-GB" sz="1400" dirty="0">
                        <a:solidFill>
                          <a:srgbClr val="0070C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4885">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rgbClr val="000000"/>
                          </a:solidFill>
                          <a:effectLst/>
                          <a:latin typeface="Gill Sans MT" panose="020B0502020104020203" pitchFamily="34" charset="0"/>
                        </a:rPr>
                        <a:t>confe</a:t>
                      </a:r>
                      <a:r>
                        <a:rPr lang="en-GB" sz="1400" b="0" i="0" dirty="0">
                          <a:solidFill>
                            <a:srgbClr val="00B050"/>
                          </a:solidFill>
                          <a:effectLst/>
                          <a:latin typeface="Gill Sans MT" panose="020B0502020104020203" pitchFamily="34" charset="0"/>
                        </a:rPr>
                        <a:t>ssion</a:t>
                      </a:r>
                      <a:endParaRPr lang="en-GB" sz="1400" dirty="0">
                        <a:solidFill>
                          <a:srgbClr val="00B05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4885">
                <a:tc>
                  <a:txBody>
                    <a:bodyPr/>
                    <a:lstStyle/>
                    <a:p>
                      <a:pPr algn="ctr"/>
                      <a:r>
                        <a:rPr lang="en-GB" sz="1400" b="0" i="0" dirty="0">
                          <a:solidFill>
                            <a:srgbClr val="000000"/>
                          </a:solidFill>
                          <a:effectLst/>
                          <a:latin typeface="Gill Sans MT" panose="020B0502020104020203" pitchFamily="34" charset="0"/>
                        </a:rPr>
                        <a:t>discu</a:t>
                      </a:r>
                      <a:r>
                        <a:rPr lang="en-GB" sz="1400" b="0" i="0" dirty="0">
                          <a:solidFill>
                            <a:srgbClr val="00B050"/>
                          </a:solidFill>
                          <a:effectLst/>
                          <a:latin typeface="Gill Sans MT" panose="020B0502020104020203" pitchFamily="34" charset="0"/>
                        </a:rPr>
                        <a:t>ssion</a:t>
                      </a:r>
                      <a:endParaRPr lang="en-GB" sz="1400" dirty="0">
                        <a:solidFill>
                          <a:srgbClr val="00B05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4885">
                <a:tc>
                  <a:txBody>
                    <a:bodyPr/>
                    <a:lstStyle/>
                    <a:p>
                      <a:pPr algn="ctr"/>
                      <a:r>
                        <a:rPr lang="en-GB" sz="1400" b="0" i="0" dirty="0">
                          <a:solidFill>
                            <a:srgbClr val="000000"/>
                          </a:solidFill>
                          <a:effectLst/>
                          <a:latin typeface="Gill Sans MT" panose="020B0502020104020203" pitchFamily="34" charset="0"/>
                        </a:rPr>
                        <a:t>admi</a:t>
                      </a:r>
                      <a:r>
                        <a:rPr lang="en-GB" sz="1400" b="0" i="0" dirty="0">
                          <a:solidFill>
                            <a:srgbClr val="00B050"/>
                          </a:solidFill>
                          <a:effectLst/>
                          <a:latin typeface="Gill Sans MT" panose="020B0502020104020203" pitchFamily="34" charset="0"/>
                        </a:rPr>
                        <a:t>ssion</a:t>
                      </a:r>
                      <a:endParaRPr lang="en-GB" sz="1400" dirty="0">
                        <a:solidFill>
                          <a:srgbClr val="00B05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4885">
                <a:tc>
                  <a:txBody>
                    <a:bodyPr/>
                    <a:lstStyle/>
                    <a:p>
                      <a:pPr algn="ctr"/>
                      <a:r>
                        <a:rPr lang="en-GB" sz="1400" b="0" i="0" dirty="0">
                          <a:solidFill>
                            <a:srgbClr val="000000"/>
                          </a:solidFill>
                          <a:effectLst/>
                          <a:latin typeface="Gill Sans MT" panose="020B0502020104020203" pitchFamily="34" charset="0"/>
                        </a:rPr>
                        <a:t>expre</a:t>
                      </a:r>
                      <a:r>
                        <a:rPr lang="en-GB" sz="1400" b="0" i="0" dirty="0">
                          <a:solidFill>
                            <a:srgbClr val="00B050"/>
                          </a:solidFill>
                          <a:effectLst/>
                          <a:latin typeface="Gill Sans MT" panose="020B0502020104020203" pitchFamily="34" charset="0"/>
                        </a:rPr>
                        <a:t>ssion</a:t>
                      </a:r>
                      <a:endParaRPr lang="en-GB" sz="1400" dirty="0">
                        <a:solidFill>
                          <a:srgbClr val="00B05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4885">
                <a:tc>
                  <a:txBody>
                    <a:bodyPr/>
                    <a:lstStyle/>
                    <a:p>
                      <a:pPr algn="ctr"/>
                      <a:r>
                        <a:rPr lang="en-GB" sz="1400" b="0" i="0" dirty="0">
                          <a:solidFill>
                            <a:srgbClr val="000000"/>
                          </a:solidFill>
                          <a:effectLst/>
                          <a:latin typeface="Gill Sans MT" panose="020B0502020104020203" pitchFamily="34" charset="0"/>
                        </a:rPr>
                        <a:t>permi</a:t>
                      </a:r>
                      <a:r>
                        <a:rPr lang="en-GB" sz="1400" b="0" i="0" dirty="0">
                          <a:solidFill>
                            <a:srgbClr val="00B050"/>
                          </a:solidFill>
                          <a:effectLst/>
                          <a:latin typeface="Gill Sans MT" panose="020B0502020104020203" pitchFamily="34" charset="0"/>
                        </a:rPr>
                        <a:t>ssion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4885">
                <a:tc>
                  <a:txBody>
                    <a:bodyPr/>
                    <a:lstStyle/>
                    <a:p>
                      <a:pPr algn="ctr"/>
                      <a:r>
                        <a:rPr lang="en-GB" sz="1400" b="0" i="0" dirty="0">
                          <a:solidFill>
                            <a:srgbClr val="000000"/>
                          </a:solidFill>
                          <a:effectLst/>
                          <a:latin typeface="Gill Sans MT" panose="020B0502020104020203" pitchFamily="34" charset="0"/>
                        </a:rPr>
                        <a:t>musi</a:t>
                      </a:r>
                      <a:r>
                        <a:rPr lang="en-GB" sz="1400" b="0" i="0" dirty="0">
                          <a:solidFill>
                            <a:srgbClr val="7030A0"/>
                          </a:solidFill>
                          <a:effectLst/>
                          <a:latin typeface="Gill Sans MT" panose="020B0502020104020203" pitchFamily="34" charset="0"/>
                        </a:rPr>
                        <a:t>cian</a:t>
                      </a:r>
                      <a:endParaRPr lang="en-GB" sz="1400" dirty="0">
                        <a:solidFill>
                          <a:srgbClr val="7030A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4885">
                <a:tc>
                  <a:txBody>
                    <a:bodyPr/>
                    <a:lstStyle/>
                    <a:p>
                      <a:pPr algn="ctr"/>
                      <a:r>
                        <a:rPr lang="en-GB" sz="1400" b="0" i="0" dirty="0">
                          <a:solidFill>
                            <a:srgbClr val="000000"/>
                          </a:solidFill>
                          <a:effectLst/>
                          <a:latin typeface="Gill Sans MT" panose="020B0502020104020203" pitchFamily="34" charset="0"/>
                        </a:rPr>
                        <a:t>electri</a:t>
                      </a:r>
                      <a:r>
                        <a:rPr lang="en-GB" sz="1400" b="0" i="0" dirty="0">
                          <a:solidFill>
                            <a:srgbClr val="7030A0"/>
                          </a:solidFill>
                          <a:effectLst/>
                          <a:latin typeface="Gill Sans MT" panose="020B0502020104020203" pitchFamily="34" charset="0"/>
                        </a:rPr>
                        <a:t>cian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4885">
                <a:tc>
                  <a:txBody>
                    <a:bodyPr/>
                    <a:lstStyle/>
                    <a:p>
                      <a:pPr algn="ctr"/>
                      <a:r>
                        <a:rPr lang="en-GB" sz="1400" b="0" i="0" dirty="0">
                          <a:solidFill>
                            <a:srgbClr val="000000"/>
                          </a:solidFill>
                          <a:effectLst/>
                          <a:latin typeface="Gill Sans MT" panose="020B0502020104020203" pitchFamily="34" charset="0"/>
                        </a:rPr>
                        <a:t>magi</a:t>
                      </a:r>
                      <a:r>
                        <a:rPr lang="en-GB" sz="1400" b="0" i="0" dirty="0">
                          <a:solidFill>
                            <a:srgbClr val="7030A0"/>
                          </a:solidFill>
                          <a:effectLst/>
                          <a:latin typeface="Gill Sans MT" panose="020B0502020104020203" pitchFamily="34" charset="0"/>
                        </a:rPr>
                        <a:t>cian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104234944"/>
                  </a:ext>
                </a:extLst>
              </a:tr>
              <a:tr h="444885">
                <a:tc>
                  <a:txBody>
                    <a:bodyPr/>
                    <a:lstStyle/>
                    <a:p>
                      <a:pPr algn="ctr"/>
                      <a:r>
                        <a:rPr lang="en-GB" sz="1400" b="0" i="0" dirty="0">
                          <a:solidFill>
                            <a:srgbClr val="000000"/>
                          </a:solidFill>
                          <a:effectLst/>
                          <a:latin typeface="Gill Sans MT" panose="020B0502020104020203" pitchFamily="34" charset="0"/>
                        </a:rPr>
                        <a:t>politi</a:t>
                      </a:r>
                      <a:r>
                        <a:rPr lang="en-GB" sz="1400" b="0" i="0" dirty="0">
                          <a:solidFill>
                            <a:srgbClr val="7030A0"/>
                          </a:solidFill>
                          <a:effectLst/>
                          <a:latin typeface="Gill Sans MT" panose="020B0502020104020203" pitchFamily="34" charset="0"/>
                        </a:rPr>
                        <a:t>cian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657650962"/>
                  </a:ext>
                </a:extLst>
              </a:tr>
            </a:tbl>
          </a:graphicData>
        </a:graphic>
      </p:graphicFrame>
    </p:spTree>
    <p:extLst>
      <p:ext uri="{BB962C8B-B14F-4D97-AF65-F5344CB8AC3E}">
        <p14:creationId xmlns:p14="http://schemas.microsoft.com/office/powerpoint/2010/main" val="1988500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1779103098"/>
              </p:ext>
            </p:extLst>
          </p:nvPr>
        </p:nvGraphicFramePr>
        <p:xfrm>
          <a:off x="264560" y="276319"/>
          <a:ext cx="6328880" cy="940724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2508">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800" b="1" dirty="0">
                          <a:latin typeface="Gill Sans MT" panose="020B0502020104020203" pitchFamily="34" charset="77"/>
                        </a:rPr>
                        <a:t>CAPITALS</a:t>
                      </a:r>
                    </a:p>
                  </a:txBody>
                  <a:tcPr anchor="ctr"/>
                </a:tc>
                <a:tc>
                  <a:txBody>
                    <a:bodyPr/>
                    <a:lstStyle/>
                    <a:p>
                      <a:pPr algn="ctr"/>
                      <a:r>
                        <a:rPr lang="en-GB" sz="1800" b="1" dirty="0">
                          <a:solidFill>
                            <a:srgbClr val="FF0000"/>
                          </a:solidFill>
                          <a:latin typeface="Gill Sans MT" panose="020B0502020104020203" pitchFamily="34" charset="77"/>
                        </a:rPr>
                        <a:t>C</a:t>
                      </a:r>
                      <a:r>
                        <a:rPr lang="en-GB" sz="1800" b="1" dirty="0">
                          <a:solidFill>
                            <a:srgbClr val="FFC000"/>
                          </a:solidFill>
                          <a:latin typeface="Gill Sans MT" panose="020B0502020104020203" pitchFamily="34" charset="77"/>
                        </a:rPr>
                        <a:t>o</a:t>
                      </a:r>
                      <a:r>
                        <a:rPr lang="en-GB" sz="1800" b="1" dirty="0">
                          <a:solidFill>
                            <a:srgbClr val="0070C0"/>
                          </a:solidFill>
                          <a:latin typeface="Gill Sans MT" panose="020B0502020104020203" pitchFamily="34" charset="77"/>
                        </a:rPr>
                        <a:t>l</a:t>
                      </a:r>
                      <a:r>
                        <a:rPr lang="en-GB" sz="1800" b="1" dirty="0">
                          <a:solidFill>
                            <a:srgbClr val="7030A0"/>
                          </a:solidFill>
                          <a:latin typeface="Gill Sans MT" panose="020B0502020104020203" pitchFamily="34" charset="77"/>
                        </a:rPr>
                        <a:t>o</a:t>
                      </a:r>
                      <a:r>
                        <a:rPr lang="en-GB" sz="1800" b="1" dirty="0">
                          <a:solidFill>
                            <a:srgbClr val="92D050"/>
                          </a:solidFill>
                          <a:latin typeface="Gill Sans MT" panose="020B0502020104020203" pitchFamily="34" charset="77"/>
                        </a:rPr>
                        <a:t>u</a:t>
                      </a:r>
                      <a:r>
                        <a:rPr lang="en-GB" sz="1800" b="1" dirty="0">
                          <a:solidFill>
                            <a:srgbClr val="C00000"/>
                          </a:solidFill>
                          <a:latin typeface="Gill Sans MT" panose="020B0502020104020203" pitchFamily="34" charset="77"/>
                        </a:rPr>
                        <a:t>r</a:t>
                      </a:r>
                      <a:r>
                        <a:rPr lang="en-GB" sz="1800" b="1" dirty="0">
                          <a:solidFill>
                            <a:srgbClr val="FF00F3"/>
                          </a:solidFill>
                          <a:latin typeface="Gill Sans MT" panose="020B0502020104020203" pitchFamily="34" charset="77"/>
                        </a:rPr>
                        <a:t>s</a:t>
                      </a:r>
                    </a:p>
                  </a:txBody>
                  <a:tcPr anchor="ctr"/>
                </a:tc>
                <a:tc>
                  <a:txBody>
                    <a:bodyPr/>
                    <a:lstStyle/>
                    <a:p>
                      <a:pPr algn="ctr"/>
                      <a:r>
                        <a:rPr lang="en-GB" sz="1600" b="1" dirty="0">
                          <a:latin typeface="STCaiyun" panose="020B0400000000000000" pitchFamily="34" charset="-122"/>
                          <a:ea typeface="STCaiyun" panose="020B0400000000000000" pitchFamily="34" charset="-122"/>
                        </a:rPr>
                        <a:t>BUBBLE WRITING</a:t>
                      </a:r>
                    </a:p>
                  </a:txBody>
                  <a:tcPr anchor="ctr"/>
                </a:tc>
                <a:extLst>
                  <a:ext uri="{0D108BD9-81ED-4DB2-BD59-A6C34878D82A}">
                    <a16:rowId xmlns:a16="http://schemas.microsoft.com/office/drawing/2014/main" val="404860571"/>
                  </a:ext>
                </a:extLst>
              </a:tr>
              <a:tr h="441406">
                <a:tc>
                  <a:txBody>
                    <a:bodyPr/>
                    <a:lstStyle/>
                    <a:p>
                      <a:pPr algn="ctr"/>
                      <a:r>
                        <a:rPr lang="en-GB" sz="1400" b="0" i="0" dirty="0">
                          <a:solidFill>
                            <a:srgbClr val="000000"/>
                          </a:solidFill>
                          <a:effectLst/>
                          <a:latin typeface="Gill Sans MT" panose="020B0502020104020203" pitchFamily="34" charset="0"/>
                        </a:rPr>
                        <a:t>inven</a:t>
                      </a:r>
                      <a:r>
                        <a:rPr lang="en-GB" sz="1400" b="0" i="0" dirty="0">
                          <a:solidFill>
                            <a:srgbClr val="FF0000"/>
                          </a:solidFill>
                          <a:effectLst/>
                          <a:latin typeface="Gill Sans MT" panose="020B0502020104020203" pitchFamily="34" charset="0"/>
                        </a:rPr>
                        <a:t>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1406">
                <a:tc>
                  <a:txBody>
                    <a:bodyPr/>
                    <a:lstStyle/>
                    <a:p>
                      <a:pPr algn="ctr"/>
                      <a:r>
                        <a:rPr lang="en-GB" sz="1400" b="0" i="0" dirty="0">
                          <a:solidFill>
                            <a:srgbClr val="000000"/>
                          </a:solidFill>
                          <a:effectLst/>
                          <a:latin typeface="Gill Sans MT" panose="020B0502020104020203" pitchFamily="34" charset="0"/>
                        </a:rPr>
                        <a:t>hesita</a:t>
                      </a:r>
                      <a:r>
                        <a:rPr lang="en-GB" sz="1400" b="0" i="0" dirty="0">
                          <a:solidFill>
                            <a:srgbClr val="FF0000"/>
                          </a:solidFill>
                          <a:effectLst/>
                          <a:latin typeface="Gill Sans MT" panose="020B0502020104020203" pitchFamily="34" charset="0"/>
                        </a:rPr>
                        <a:t>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1406">
                <a:tc>
                  <a:txBody>
                    <a:bodyPr/>
                    <a:lstStyle/>
                    <a:p>
                      <a:pPr algn="ctr"/>
                      <a:r>
                        <a:rPr lang="en-GB" sz="1400" b="0" i="0" dirty="0">
                          <a:solidFill>
                            <a:srgbClr val="000000"/>
                          </a:solidFill>
                          <a:effectLst/>
                          <a:latin typeface="Gill Sans MT" panose="020B0502020104020203" pitchFamily="34" charset="0"/>
                        </a:rPr>
                        <a:t>injec</a:t>
                      </a:r>
                      <a:r>
                        <a:rPr lang="en-GB" sz="1400" b="0" i="0" dirty="0">
                          <a:solidFill>
                            <a:srgbClr val="FF0000"/>
                          </a:solidFill>
                          <a:effectLst/>
                          <a:latin typeface="Gill Sans MT" panose="020B0502020104020203" pitchFamily="34" charset="0"/>
                        </a:rPr>
                        <a:t>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1406">
                <a:tc>
                  <a:txBody>
                    <a:bodyPr/>
                    <a:lstStyle/>
                    <a:p>
                      <a:pPr algn="ctr"/>
                      <a:r>
                        <a:rPr lang="en-GB" sz="1400" b="0" i="0" dirty="0">
                          <a:solidFill>
                            <a:srgbClr val="000000"/>
                          </a:solidFill>
                          <a:effectLst/>
                          <a:latin typeface="Gill Sans MT" panose="020B0502020104020203" pitchFamily="34" charset="0"/>
                        </a:rPr>
                        <a:t>comple</a:t>
                      </a:r>
                      <a:r>
                        <a:rPr lang="en-GB" sz="1400" b="0" i="0" dirty="0">
                          <a:solidFill>
                            <a:srgbClr val="FF0000"/>
                          </a:solidFill>
                          <a:effectLst/>
                          <a:latin typeface="Gill Sans MT" panose="020B0502020104020203" pitchFamily="34" charset="0"/>
                        </a:rPr>
                        <a:t>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1406">
                <a:tc>
                  <a:txBody>
                    <a:bodyPr/>
                    <a:lstStyle/>
                    <a:p>
                      <a:pPr algn="ctr"/>
                      <a:r>
                        <a:rPr lang="en-GB" sz="1400" b="0" i="0" dirty="0">
                          <a:solidFill>
                            <a:srgbClr val="000000"/>
                          </a:solidFill>
                          <a:effectLst/>
                          <a:latin typeface="Gill Sans MT" panose="020B0502020104020203" pitchFamily="34" charset="0"/>
                        </a:rPr>
                        <a:t>ac</a:t>
                      </a:r>
                      <a:r>
                        <a:rPr lang="en-GB" sz="1400" b="0" i="0" dirty="0">
                          <a:solidFill>
                            <a:srgbClr val="FF0000"/>
                          </a:solidFill>
                          <a:effectLst/>
                          <a:latin typeface="Gill Sans MT" panose="020B0502020104020203" pitchFamily="34" charset="0"/>
                        </a:rPr>
                        <a:t>tion</a:t>
                      </a:r>
                      <a:endParaRPr lang="en-GB" sz="1400" dirty="0">
                        <a:solidFill>
                          <a:srgbClr val="0070C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1406">
                <a:tc>
                  <a:txBody>
                    <a:bodyPr/>
                    <a:lstStyle/>
                    <a:p>
                      <a:pPr algn="ctr"/>
                      <a:r>
                        <a:rPr lang="en-GB" sz="1400" b="0" i="0" dirty="0">
                          <a:solidFill>
                            <a:srgbClr val="000000"/>
                          </a:solidFill>
                          <a:effectLst/>
                          <a:latin typeface="Gill Sans MT" panose="020B0502020104020203" pitchFamily="34" charset="0"/>
                        </a:rPr>
                        <a:t>comprehen</a:t>
                      </a:r>
                      <a:r>
                        <a:rPr lang="en-GB" sz="1400" b="0" i="0" dirty="0">
                          <a:solidFill>
                            <a:srgbClr val="0070C0"/>
                          </a:solidFill>
                          <a:effectLst/>
                          <a:latin typeface="Gill Sans MT" panose="020B0502020104020203" pitchFamily="34" charset="0"/>
                        </a:rPr>
                        <a:t>sion</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1406">
                <a:tc>
                  <a:txBody>
                    <a:bodyPr/>
                    <a:lstStyle/>
                    <a:p>
                      <a:pPr algn="ctr"/>
                      <a:r>
                        <a:rPr lang="en-GB" sz="1400" b="0" i="0" dirty="0">
                          <a:solidFill>
                            <a:srgbClr val="000000"/>
                          </a:solidFill>
                          <a:effectLst/>
                          <a:latin typeface="Gill Sans MT" panose="020B0502020104020203" pitchFamily="34" charset="0"/>
                        </a:rPr>
                        <a:t>expan</a:t>
                      </a:r>
                      <a:r>
                        <a:rPr lang="en-GB" sz="1400" b="0" i="0" dirty="0">
                          <a:solidFill>
                            <a:srgbClr val="0070C0"/>
                          </a:solidFill>
                          <a:effectLst/>
                          <a:latin typeface="Gill Sans MT" panose="020B0502020104020203" pitchFamily="34" charset="0"/>
                        </a:rPr>
                        <a:t>sion</a:t>
                      </a:r>
                      <a:endParaRPr lang="en-GB" sz="1400" dirty="0">
                        <a:solidFill>
                          <a:srgbClr val="0070C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1406">
                <a:tc>
                  <a:txBody>
                    <a:bodyPr/>
                    <a:lstStyle/>
                    <a:p>
                      <a:pPr algn="ctr"/>
                      <a:r>
                        <a:rPr lang="en-GB" sz="1400" b="0" i="0" dirty="0">
                          <a:solidFill>
                            <a:srgbClr val="000000"/>
                          </a:solidFill>
                          <a:effectLst/>
                          <a:latin typeface="Gill Sans MT" panose="020B0502020104020203" pitchFamily="34" charset="0"/>
                        </a:rPr>
                        <a:t>ten</a:t>
                      </a:r>
                      <a:r>
                        <a:rPr lang="en-GB" sz="1400" b="0" i="0" dirty="0">
                          <a:solidFill>
                            <a:srgbClr val="0070C0"/>
                          </a:solidFill>
                          <a:effectLst/>
                          <a:latin typeface="Gill Sans MT" panose="020B0502020104020203" pitchFamily="34" charset="0"/>
                        </a:rPr>
                        <a:t>sion</a:t>
                      </a:r>
                      <a:endParaRPr lang="en-GB" sz="1400" dirty="0">
                        <a:solidFill>
                          <a:srgbClr val="0070C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1406">
                <a:tc>
                  <a:txBody>
                    <a:bodyPr/>
                    <a:lstStyle/>
                    <a:p>
                      <a:pPr algn="ctr"/>
                      <a:r>
                        <a:rPr lang="en-GB" sz="1400" b="0" i="0" dirty="0">
                          <a:solidFill>
                            <a:srgbClr val="000000"/>
                          </a:solidFill>
                          <a:effectLst/>
                          <a:latin typeface="Gill Sans MT" panose="020B0502020104020203" pitchFamily="34" charset="0"/>
                        </a:rPr>
                        <a:t>exten</a:t>
                      </a:r>
                      <a:r>
                        <a:rPr lang="en-GB" sz="1400" b="0" i="0" dirty="0">
                          <a:solidFill>
                            <a:srgbClr val="0070C0"/>
                          </a:solidFill>
                          <a:effectLst/>
                          <a:latin typeface="Gill Sans MT" panose="020B0502020104020203" pitchFamily="34" charset="0"/>
                        </a:rPr>
                        <a:t>sion</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1406">
                <a:tc>
                  <a:txBody>
                    <a:bodyPr/>
                    <a:lstStyle/>
                    <a:p>
                      <a:pPr algn="ctr"/>
                      <a:r>
                        <a:rPr lang="en-GB" sz="1400" b="0" i="0" dirty="0">
                          <a:solidFill>
                            <a:srgbClr val="000000"/>
                          </a:solidFill>
                          <a:effectLst/>
                          <a:latin typeface="Gill Sans MT" panose="020B0502020104020203" pitchFamily="34" charset="0"/>
                        </a:rPr>
                        <a:t>deci</a:t>
                      </a:r>
                      <a:r>
                        <a:rPr lang="en-GB" sz="1400" b="0" i="0" dirty="0">
                          <a:solidFill>
                            <a:srgbClr val="0070C0"/>
                          </a:solidFill>
                          <a:effectLst/>
                          <a:latin typeface="Gill Sans MT" panose="020B0502020104020203" pitchFamily="34" charset="0"/>
                        </a:rPr>
                        <a:t>sion</a:t>
                      </a:r>
                      <a:endParaRPr lang="en-GB" sz="1400" dirty="0">
                        <a:solidFill>
                          <a:srgbClr val="0070C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1406">
                <a:tc>
                  <a:txBody>
                    <a:bodyPr/>
                    <a:lstStyle/>
                    <a:p>
                      <a:pPr algn="ctr"/>
                      <a:r>
                        <a:rPr lang="en-GB" sz="1400" b="0" i="0" dirty="0">
                          <a:solidFill>
                            <a:srgbClr val="000000"/>
                          </a:solidFill>
                          <a:effectLst/>
                          <a:latin typeface="Gill Sans MT" panose="020B0502020104020203" pitchFamily="34" charset="0"/>
                        </a:rPr>
                        <a:t>divi</a:t>
                      </a:r>
                      <a:r>
                        <a:rPr lang="en-GB" sz="1400" b="0" i="0" dirty="0">
                          <a:solidFill>
                            <a:srgbClr val="0070C0"/>
                          </a:solidFill>
                          <a:effectLst/>
                          <a:latin typeface="Gill Sans MT" panose="020B0502020104020203" pitchFamily="34" charset="0"/>
                        </a:rPr>
                        <a:t>sion</a:t>
                      </a:r>
                      <a:endParaRPr lang="en-GB" sz="1400" dirty="0">
                        <a:solidFill>
                          <a:srgbClr val="0070C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1406">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rgbClr val="000000"/>
                          </a:solidFill>
                          <a:effectLst/>
                          <a:latin typeface="Gill Sans MT" panose="020B0502020104020203" pitchFamily="34" charset="0"/>
                        </a:rPr>
                        <a:t>confe</a:t>
                      </a:r>
                      <a:r>
                        <a:rPr lang="en-GB" sz="1400" b="0" i="0" dirty="0">
                          <a:solidFill>
                            <a:srgbClr val="00B050"/>
                          </a:solidFill>
                          <a:effectLst/>
                          <a:latin typeface="Gill Sans MT" panose="020B0502020104020203" pitchFamily="34" charset="0"/>
                        </a:rPr>
                        <a:t>ssion</a:t>
                      </a:r>
                      <a:endParaRPr lang="en-GB" sz="1400" dirty="0">
                        <a:solidFill>
                          <a:srgbClr val="00B05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1406">
                <a:tc>
                  <a:txBody>
                    <a:bodyPr/>
                    <a:lstStyle/>
                    <a:p>
                      <a:pPr algn="ctr"/>
                      <a:r>
                        <a:rPr lang="en-GB" sz="1400" b="0" i="0" dirty="0">
                          <a:solidFill>
                            <a:srgbClr val="000000"/>
                          </a:solidFill>
                          <a:effectLst/>
                          <a:latin typeface="Gill Sans MT" panose="020B0502020104020203" pitchFamily="34" charset="0"/>
                        </a:rPr>
                        <a:t>discu</a:t>
                      </a:r>
                      <a:r>
                        <a:rPr lang="en-GB" sz="1400" b="0" i="0" dirty="0">
                          <a:solidFill>
                            <a:srgbClr val="00B050"/>
                          </a:solidFill>
                          <a:effectLst/>
                          <a:latin typeface="Gill Sans MT" panose="020B0502020104020203" pitchFamily="34" charset="0"/>
                        </a:rPr>
                        <a:t>ssion</a:t>
                      </a:r>
                      <a:endParaRPr lang="en-GB" sz="1400" dirty="0">
                        <a:solidFill>
                          <a:srgbClr val="00B05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1406">
                <a:tc>
                  <a:txBody>
                    <a:bodyPr/>
                    <a:lstStyle/>
                    <a:p>
                      <a:pPr algn="ctr"/>
                      <a:r>
                        <a:rPr lang="en-GB" sz="1400" b="0" i="0" dirty="0">
                          <a:solidFill>
                            <a:srgbClr val="000000"/>
                          </a:solidFill>
                          <a:effectLst/>
                          <a:latin typeface="Gill Sans MT" panose="020B0502020104020203" pitchFamily="34" charset="0"/>
                        </a:rPr>
                        <a:t>admi</a:t>
                      </a:r>
                      <a:r>
                        <a:rPr lang="en-GB" sz="1400" b="0" i="0" dirty="0">
                          <a:solidFill>
                            <a:srgbClr val="00B050"/>
                          </a:solidFill>
                          <a:effectLst/>
                          <a:latin typeface="Gill Sans MT" panose="020B0502020104020203" pitchFamily="34" charset="0"/>
                        </a:rPr>
                        <a:t>ssion</a:t>
                      </a:r>
                      <a:endParaRPr lang="en-GB" sz="1400" dirty="0">
                        <a:solidFill>
                          <a:srgbClr val="00B05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1406">
                <a:tc>
                  <a:txBody>
                    <a:bodyPr/>
                    <a:lstStyle/>
                    <a:p>
                      <a:pPr algn="ctr"/>
                      <a:r>
                        <a:rPr lang="en-GB" sz="1400" b="0" i="0" dirty="0">
                          <a:solidFill>
                            <a:srgbClr val="000000"/>
                          </a:solidFill>
                          <a:effectLst/>
                          <a:latin typeface="Gill Sans MT" panose="020B0502020104020203" pitchFamily="34" charset="0"/>
                        </a:rPr>
                        <a:t>expre</a:t>
                      </a:r>
                      <a:r>
                        <a:rPr lang="en-GB" sz="1400" b="0" i="0" dirty="0">
                          <a:solidFill>
                            <a:srgbClr val="00B050"/>
                          </a:solidFill>
                          <a:effectLst/>
                          <a:latin typeface="Gill Sans MT" panose="020B0502020104020203" pitchFamily="34" charset="0"/>
                        </a:rPr>
                        <a:t>ssion</a:t>
                      </a:r>
                      <a:endParaRPr lang="en-GB" sz="1400" dirty="0">
                        <a:solidFill>
                          <a:srgbClr val="00B05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1406">
                <a:tc>
                  <a:txBody>
                    <a:bodyPr/>
                    <a:lstStyle/>
                    <a:p>
                      <a:pPr algn="ctr"/>
                      <a:r>
                        <a:rPr lang="en-GB" sz="1400" b="0" i="0" dirty="0">
                          <a:solidFill>
                            <a:srgbClr val="000000"/>
                          </a:solidFill>
                          <a:effectLst/>
                          <a:latin typeface="Gill Sans MT" panose="020B0502020104020203" pitchFamily="34" charset="0"/>
                        </a:rPr>
                        <a:t>permi</a:t>
                      </a:r>
                      <a:r>
                        <a:rPr lang="en-GB" sz="1400" b="0" i="0" dirty="0">
                          <a:solidFill>
                            <a:srgbClr val="00B050"/>
                          </a:solidFill>
                          <a:effectLst/>
                          <a:latin typeface="Gill Sans MT" panose="020B0502020104020203" pitchFamily="34" charset="0"/>
                        </a:rPr>
                        <a:t>ssion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1406">
                <a:tc>
                  <a:txBody>
                    <a:bodyPr/>
                    <a:lstStyle/>
                    <a:p>
                      <a:pPr algn="ctr"/>
                      <a:r>
                        <a:rPr lang="en-GB" sz="1400" b="0" i="0" dirty="0">
                          <a:solidFill>
                            <a:srgbClr val="000000"/>
                          </a:solidFill>
                          <a:effectLst/>
                          <a:latin typeface="Gill Sans MT" panose="020B0502020104020203" pitchFamily="34" charset="0"/>
                        </a:rPr>
                        <a:t>musi</a:t>
                      </a:r>
                      <a:r>
                        <a:rPr lang="en-GB" sz="1400" b="0" i="0" dirty="0">
                          <a:solidFill>
                            <a:srgbClr val="7030A0"/>
                          </a:solidFill>
                          <a:effectLst/>
                          <a:latin typeface="Gill Sans MT" panose="020B0502020104020203" pitchFamily="34" charset="0"/>
                        </a:rPr>
                        <a:t>cian</a:t>
                      </a:r>
                      <a:endParaRPr lang="en-GB" sz="1400" dirty="0">
                        <a:solidFill>
                          <a:srgbClr val="7030A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1406">
                <a:tc>
                  <a:txBody>
                    <a:bodyPr/>
                    <a:lstStyle/>
                    <a:p>
                      <a:pPr algn="ctr"/>
                      <a:r>
                        <a:rPr lang="en-GB" sz="1400" b="0" i="0" dirty="0">
                          <a:solidFill>
                            <a:srgbClr val="000000"/>
                          </a:solidFill>
                          <a:effectLst/>
                          <a:latin typeface="Gill Sans MT" panose="020B0502020104020203" pitchFamily="34" charset="0"/>
                        </a:rPr>
                        <a:t>electri</a:t>
                      </a:r>
                      <a:r>
                        <a:rPr lang="en-GB" sz="1400" b="0" i="0" dirty="0">
                          <a:solidFill>
                            <a:srgbClr val="7030A0"/>
                          </a:solidFill>
                          <a:effectLst/>
                          <a:latin typeface="Gill Sans MT" panose="020B0502020104020203" pitchFamily="34" charset="0"/>
                        </a:rPr>
                        <a:t>cian</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1406">
                <a:tc>
                  <a:txBody>
                    <a:bodyPr/>
                    <a:lstStyle/>
                    <a:p>
                      <a:pPr algn="ctr"/>
                      <a:r>
                        <a:rPr lang="en-GB" sz="1400" b="0" i="0" dirty="0">
                          <a:solidFill>
                            <a:srgbClr val="000000"/>
                          </a:solidFill>
                          <a:effectLst/>
                          <a:latin typeface="Gill Sans MT" panose="020B0502020104020203" pitchFamily="34" charset="0"/>
                        </a:rPr>
                        <a:t>magi</a:t>
                      </a:r>
                      <a:r>
                        <a:rPr lang="en-GB" sz="1400" b="0" i="0" dirty="0">
                          <a:solidFill>
                            <a:srgbClr val="7030A0"/>
                          </a:solidFill>
                          <a:effectLst/>
                          <a:latin typeface="Gill Sans MT" panose="020B0502020104020203" pitchFamily="34" charset="0"/>
                        </a:rPr>
                        <a:t>cian</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085897902"/>
                  </a:ext>
                </a:extLst>
              </a:tr>
              <a:tr h="441406">
                <a:tc>
                  <a:txBody>
                    <a:bodyPr/>
                    <a:lstStyle/>
                    <a:p>
                      <a:pPr algn="ctr"/>
                      <a:r>
                        <a:rPr lang="en-GB" sz="1400" b="0" i="0" dirty="0">
                          <a:solidFill>
                            <a:srgbClr val="000000"/>
                          </a:solidFill>
                          <a:effectLst/>
                          <a:latin typeface="Gill Sans MT" panose="020B0502020104020203" pitchFamily="34" charset="0"/>
                        </a:rPr>
                        <a:t>politi</a:t>
                      </a:r>
                      <a:r>
                        <a:rPr lang="en-GB" sz="1400" b="0" i="0" dirty="0">
                          <a:solidFill>
                            <a:srgbClr val="7030A0"/>
                          </a:solidFill>
                          <a:effectLst/>
                          <a:latin typeface="Gill Sans MT" panose="020B0502020104020203" pitchFamily="34" charset="0"/>
                        </a:rPr>
                        <a:t>cian</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854612665"/>
                  </a:ext>
                </a:extLst>
              </a:tr>
            </a:tbl>
          </a:graphicData>
        </a:graphic>
      </p:graphicFrame>
    </p:spTree>
    <p:extLst>
      <p:ext uri="{BB962C8B-B14F-4D97-AF65-F5344CB8AC3E}">
        <p14:creationId xmlns:p14="http://schemas.microsoft.com/office/powerpoint/2010/main" val="2586503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1176376354"/>
              </p:ext>
            </p:extLst>
          </p:nvPr>
        </p:nvGraphicFramePr>
        <p:xfrm>
          <a:off x="264560" y="276320"/>
          <a:ext cx="6328880" cy="942824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3822">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100" b="1" dirty="0">
                          <a:latin typeface="Gill Sans MT" panose="020B0502020104020203" pitchFamily="34" charset="77"/>
                        </a:rPr>
                        <a:t>small</a:t>
                      </a:r>
                    </a:p>
                  </a:txBody>
                  <a:tcPr anchor="ctr"/>
                </a:tc>
                <a:tc>
                  <a:txBody>
                    <a:bodyPr/>
                    <a:lstStyle/>
                    <a:p>
                      <a:pPr algn="ctr"/>
                      <a:r>
                        <a:rPr lang="en-GB" sz="3200" b="1" dirty="0">
                          <a:solidFill>
                            <a:schemeClr val="tx1"/>
                          </a:solidFill>
                          <a:latin typeface="Gill Sans MT" panose="020B0502020104020203" pitchFamily="34" charset="77"/>
                        </a:rPr>
                        <a:t>large</a:t>
                      </a:r>
                    </a:p>
                  </a:txBody>
                  <a:tcPr anchor="ctr"/>
                </a:tc>
                <a:tc>
                  <a:txBody>
                    <a:bodyPr/>
                    <a:lstStyle/>
                    <a:p>
                      <a:pPr algn="ctr"/>
                      <a:r>
                        <a:rPr lang="en-GB" sz="3200" b="0" i="0" dirty="0">
                          <a:latin typeface="Gill Sans" panose="020B0502020104020203" pitchFamily="34" charset="-79"/>
                          <a:ea typeface="STCaiyun" panose="020B0400000000000000" pitchFamily="34" charset="-122"/>
                          <a:cs typeface="Gill Sans" panose="020B0502020104020203" pitchFamily="34" charset="-79"/>
                        </a:rPr>
                        <a:t>m</a:t>
                      </a:r>
                      <a:r>
                        <a:rPr lang="en-GB" sz="1600" b="0" i="0" dirty="0">
                          <a:latin typeface="Gill Sans" panose="020B0502020104020203" pitchFamily="34" charset="-79"/>
                          <a:ea typeface="STCaiyun" panose="020B0400000000000000" pitchFamily="34" charset="-122"/>
                          <a:cs typeface="Gill Sans" panose="020B0502020104020203" pitchFamily="34" charset="-79"/>
                        </a:rPr>
                        <a:t>i</a:t>
                      </a:r>
                      <a:r>
                        <a:rPr lang="en-GB" sz="3200" b="0" i="0" dirty="0">
                          <a:latin typeface="Gill Sans" panose="020B0502020104020203" pitchFamily="34" charset="-79"/>
                          <a:ea typeface="STCaiyun" panose="020B0400000000000000" pitchFamily="34" charset="-122"/>
                          <a:cs typeface="Gill Sans" panose="020B0502020104020203" pitchFamily="34" charset="-79"/>
                        </a:rPr>
                        <a:t>x</a:t>
                      </a:r>
                      <a:r>
                        <a:rPr lang="en-GB" sz="1600" b="0" i="0" dirty="0">
                          <a:latin typeface="Gill Sans" panose="020B0502020104020203" pitchFamily="34" charset="-79"/>
                          <a:ea typeface="STCaiyun" panose="020B0400000000000000" pitchFamily="34" charset="-122"/>
                          <a:cs typeface="Gill Sans" panose="020B0502020104020203" pitchFamily="34" charset="-79"/>
                        </a:rPr>
                        <a:t>e</a:t>
                      </a:r>
                      <a:r>
                        <a:rPr lang="en-GB" sz="3200" b="0" i="0" dirty="0">
                          <a:latin typeface="Gill Sans" panose="020B0502020104020203" pitchFamily="34" charset="-79"/>
                          <a:ea typeface="STCaiyun" panose="020B0400000000000000" pitchFamily="34" charset="-122"/>
                          <a:cs typeface="Gill Sans" panose="020B0502020104020203" pitchFamily="34" charset="-79"/>
                        </a:rPr>
                        <a:t>d</a:t>
                      </a:r>
                      <a:endParaRPr lang="en-GB" sz="1600" b="0" i="0" dirty="0">
                        <a:latin typeface="Gill Sans" panose="020B0502020104020203" pitchFamily="34" charset="-79"/>
                        <a:ea typeface="STCaiyun" panose="020B0400000000000000" pitchFamily="34" charset="-122"/>
                        <a:cs typeface="Gill Sans" panose="020B0502020104020203" pitchFamily="34" charset="-79"/>
                      </a:endParaRPr>
                    </a:p>
                  </a:txBody>
                  <a:tcPr anchor="ctr"/>
                </a:tc>
                <a:extLst>
                  <a:ext uri="{0D108BD9-81ED-4DB2-BD59-A6C34878D82A}">
                    <a16:rowId xmlns:a16="http://schemas.microsoft.com/office/drawing/2014/main" val="404860571"/>
                  </a:ext>
                </a:extLst>
              </a:tr>
              <a:tr h="442456">
                <a:tc>
                  <a:txBody>
                    <a:bodyPr/>
                    <a:lstStyle/>
                    <a:p>
                      <a:pPr algn="ctr"/>
                      <a:r>
                        <a:rPr lang="en-GB" sz="1400" b="0" i="0" dirty="0">
                          <a:solidFill>
                            <a:srgbClr val="000000"/>
                          </a:solidFill>
                          <a:effectLst/>
                          <a:latin typeface="Gill Sans MT" panose="020B0502020104020203" pitchFamily="34" charset="0"/>
                        </a:rPr>
                        <a:t>inven</a:t>
                      </a:r>
                      <a:r>
                        <a:rPr lang="en-GB" sz="1400" b="0" i="0" dirty="0">
                          <a:solidFill>
                            <a:srgbClr val="FF0000"/>
                          </a:solidFill>
                          <a:effectLst/>
                          <a:latin typeface="Gill Sans MT" panose="020B0502020104020203" pitchFamily="34" charset="0"/>
                        </a:rPr>
                        <a:t>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2456">
                <a:tc>
                  <a:txBody>
                    <a:bodyPr/>
                    <a:lstStyle/>
                    <a:p>
                      <a:pPr algn="ctr"/>
                      <a:r>
                        <a:rPr lang="en-GB" sz="1400" b="0" i="0" dirty="0">
                          <a:solidFill>
                            <a:srgbClr val="000000"/>
                          </a:solidFill>
                          <a:effectLst/>
                          <a:latin typeface="Gill Sans MT" panose="020B0502020104020203" pitchFamily="34" charset="0"/>
                        </a:rPr>
                        <a:t>hesita</a:t>
                      </a:r>
                      <a:r>
                        <a:rPr lang="en-GB" sz="1400" b="0" i="0" dirty="0">
                          <a:solidFill>
                            <a:srgbClr val="FF0000"/>
                          </a:solidFill>
                          <a:effectLst/>
                          <a:latin typeface="Gill Sans MT" panose="020B0502020104020203" pitchFamily="34" charset="0"/>
                        </a:rPr>
                        <a:t>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2456">
                <a:tc>
                  <a:txBody>
                    <a:bodyPr/>
                    <a:lstStyle/>
                    <a:p>
                      <a:pPr algn="ctr"/>
                      <a:r>
                        <a:rPr lang="en-GB" sz="1400" b="0" i="0" dirty="0">
                          <a:solidFill>
                            <a:srgbClr val="000000"/>
                          </a:solidFill>
                          <a:effectLst/>
                          <a:latin typeface="Gill Sans MT" panose="020B0502020104020203" pitchFamily="34" charset="0"/>
                        </a:rPr>
                        <a:t>injec</a:t>
                      </a:r>
                      <a:r>
                        <a:rPr lang="en-GB" sz="1400" b="0" i="0" dirty="0">
                          <a:solidFill>
                            <a:srgbClr val="FF0000"/>
                          </a:solidFill>
                          <a:effectLst/>
                          <a:latin typeface="Gill Sans MT" panose="020B0502020104020203" pitchFamily="34" charset="0"/>
                        </a:rPr>
                        <a:t>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699098966"/>
                  </a:ext>
                </a:extLst>
              </a:tr>
              <a:tr h="442456">
                <a:tc>
                  <a:txBody>
                    <a:bodyPr/>
                    <a:lstStyle/>
                    <a:p>
                      <a:pPr algn="ctr"/>
                      <a:r>
                        <a:rPr lang="en-GB" sz="1400" b="0" i="0" dirty="0">
                          <a:solidFill>
                            <a:srgbClr val="000000"/>
                          </a:solidFill>
                          <a:effectLst/>
                          <a:latin typeface="Gill Sans MT" panose="020B0502020104020203" pitchFamily="34" charset="0"/>
                        </a:rPr>
                        <a:t>comple</a:t>
                      </a:r>
                      <a:r>
                        <a:rPr lang="en-GB" sz="1400" b="0" i="0" dirty="0">
                          <a:solidFill>
                            <a:srgbClr val="FF0000"/>
                          </a:solidFill>
                          <a:effectLst/>
                          <a:latin typeface="Gill Sans MT" panose="020B0502020104020203" pitchFamily="34" charset="0"/>
                        </a:rPr>
                        <a:t>tion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2456">
                <a:tc>
                  <a:txBody>
                    <a:bodyPr/>
                    <a:lstStyle/>
                    <a:p>
                      <a:pPr algn="ctr"/>
                      <a:r>
                        <a:rPr lang="en-GB" sz="1400" b="0" i="0" dirty="0">
                          <a:solidFill>
                            <a:srgbClr val="000000"/>
                          </a:solidFill>
                          <a:effectLst/>
                          <a:latin typeface="Gill Sans MT" panose="020B0502020104020203" pitchFamily="34" charset="0"/>
                        </a:rPr>
                        <a:t>ac</a:t>
                      </a:r>
                      <a:r>
                        <a:rPr lang="en-GB" sz="1400" b="0" i="0" dirty="0">
                          <a:solidFill>
                            <a:srgbClr val="FF0000"/>
                          </a:solidFill>
                          <a:effectLst/>
                          <a:latin typeface="Gill Sans MT" panose="020B0502020104020203" pitchFamily="34" charset="0"/>
                        </a:rPr>
                        <a:t>tion</a:t>
                      </a:r>
                      <a:endParaRPr lang="en-GB" sz="1400" dirty="0">
                        <a:solidFill>
                          <a:srgbClr val="0070C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2456">
                <a:tc>
                  <a:txBody>
                    <a:bodyPr/>
                    <a:lstStyle/>
                    <a:p>
                      <a:pPr algn="ctr"/>
                      <a:r>
                        <a:rPr lang="en-GB" sz="1400" b="0" i="0" dirty="0">
                          <a:solidFill>
                            <a:srgbClr val="000000"/>
                          </a:solidFill>
                          <a:effectLst/>
                          <a:latin typeface="Gill Sans MT" panose="020B0502020104020203" pitchFamily="34" charset="0"/>
                        </a:rPr>
                        <a:t>comprehen</a:t>
                      </a:r>
                      <a:r>
                        <a:rPr lang="en-GB" sz="1400" b="0" i="0" dirty="0">
                          <a:solidFill>
                            <a:srgbClr val="0070C0"/>
                          </a:solidFill>
                          <a:effectLst/>
                          <a:latin typeface="Gill Sans MT" panose="020B0502020104020203" pitchFamily="34" charset="0"/>
                        </a:rPr>
                        <a:t>sion</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2456">
                <a:tc>
                  <a:txBody>
                    <a:bodyPr/>
                    <a:lstStyle/>
                    <a:p>
                      <a:pPr algn="ctr"/>
                      <a:r>
                        <a:rPr lang="en-GB" sz="1400" b="0" i="0" dirty="0">
                          <a:solidFill>
                            <a:srgbClr val="000000"/>
                          </a:solidFill>
                          <a:effectLst/>
                          <a:latin typeface="Gill Sans MT" panose="020B0502020104020203" pitchFamily="34" charset="0"/>
                        </a:rPr>
                        <a:t>expan</a:t>
                      </a:r>
                      <a:r>
                        <a:rPr lang="en-GB" sz="1400" b="0" i="0" dirty="0">
                          <a:solidFill>
                            <a:srgbClr val="0070C0"/>
                          </a:solidFill>
                          <a:effectLst/>
                          <a:latin typeface="Gill Sans MT" panose="020B0502020104020203" pitchFamily="34" charset="0"/>
                        </a:rPr>
                        <a:t>sion</a:t>
                      </a:r>
                      <a:endParaRPr lang="en-GB" sz="1400" dirty="0">
                        <a:solidFill>
                          <a:srgbClr val="0070C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2456">
                <a:tc>
                  <a:txBody>
                    <a:bodyPr/>
                    <a:lstStyle/>
                    <a:p>
                      <a:pPr algn="ctr"/>
                      <a:r>
                        <a:rPr lang="en-GB" sz="1400" b="0" i="0" dirty="0">
                          <a:solidFill>
                            <a:srgbClr val="000000"/>
                          </a:solidFill>
                          <a:effectLst/>
                          <a:latin typeface="Gill Sans MT" panose="020B0502020104020203" pitchFamily="34" charset="0"/>
                        </a:rPr>
                        <a:t>ten</a:t>
                      </a:r>
                      <a:r>
                        <a:rPr lang="en-GB" sz="1400" b="0" i="0" dirty="0">
                          <a:solidFill>
                            <a:srgbClr val="0070C0"/>
                          </a:solidFill>
                          <a:effectLst/>
                          <a:latin typeface="Gill Sans MT" panose="020B0502020104020203" pitchFamily="34" charset="0"/>
                        </a:rPr>
                        <a:t>sion</a:t>
                      </a:r>
                      <a:endParaRPr lang="en-GB" sz="1400" dirty="0">
                        <a:solidFill>
                          <a:srgbClr val="0070C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2456">
                <a:tc>
                  <a:txBody>
                    <a:bodyPr/>
                    <a:lstStyle/>
                    <a:p>
                      <a:pPr algn="ctr"/>
                      <a:r>
                        <a:rPr lang="en-GB" sz="1400" b="0" i="0" dirty="0">
                          <a:solidFill>
                            <a:srgbClr val="000000"/>
                          </a:solidFill>
                          <a:effectLst/>
                          <a:latin typeface="Gill Sans MT" panose="020B0502020104020203" pitchFamily="34" charset="0"/>
                        </a:rPr>
                        <a:t>exten</a:t>
                      </a:r>
                      <a:r>
                        <a:rPr lang="en-GB" sz="1400" b="0" i="0" dirty="0">
                          <a:solidFill>
                            <a:srgbClr val="0070C0"/>
                          </a:solidFill>
                          <a:effectLst/>
                          <a:latin typeface="Gill Sans MT" panose="020B0502020104020203" pitchFamily="34" charset="0"/>
                        </a:rPr>
                        <a:t>sion</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2456">
                <a:tc>
                  <a:txBody>
                    <a:bodyPr/>
                    <a:lstStyle/>
                    <a:p>
                      <a:pPr algn="ctr"/>
                      <a:r>
                        <a:rPr lang="en-GB" sz="1400" b="0" i="0" dirty="0">
                          <a:solidFill>
                            <a:srgbClr val="000000"/>
                          </a:solidFill>
                          <a:effectLst/>
                          <a:latin typeface="Gill Sans MT" panose="020B0502020104020203" pitchFamily="34" charset="0"/>
                        </a:rPr>
                        <a:t>deci</a:t>
                      </a:r>
                      <a:r>
                        <a:rPr lang="en-GB" sz="1400" b="0" i="0" dirty="0">
                          <a:solidFill>
                            <a:srgbClr val="0070C0"/>
                          </a:solidFill>
                          <a:effectLst/>
                          <a:latin typeface="Gill Sans MT" panose="020B0502020104020203" pitchFamily="34" charset="0"/>
                        </a:rPr>
                        <a:t>sion</a:t>
                      </a:r>
                      <a:endParaRPr lang="en-GB" sz="1400" dirty="0">
                        <a:solidFill>
                          <a:srgbClr val="0070C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2456">
                <a:tc>
                  <a:txBody>
                    <a:bodyPr/>
                    <a:lstStyle/>
                    <a:p>
                      <a:pPr algn="ctr"/>
                      <a:r>
                        <a:rPr lang="en-GB" sz="1400" b="0" i="0" dirty="0">
                          <a:solidFill>
                            <a:srgbClr val="000000"/>
                          </a:solidFill>
                          <a:effectLst/>
                          <a:latin typeface="Gill Sans MT" panose="020B0502020104020203" pitchFamily="34" charset="0"/>
                        </a:rPr>
                        <a:t>divi</a:t>
                      </a:r>
                      <a:r>
                        <a:rPr lang="en-GB" sz="1400" b="0" i="0" dirty="0">
                          <a:solidFill>
                            <a:srgbClr val="0070C0"/>
                          </a:solidFill>
                          <a:effectLst/>
                          <a:latin typeface="Gill Sans MT" panose="020B0502020104020203" pitchFamily="34" charset="0"/>
                        </a:rPr>
                        <a:t>sion</a:t>
                      </a:r>
                      <a:endParaRPr lang="en-GB" sz="1400" dirty="0">
                        <a:solidFill>
                          <a:srgbClr val="0070C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2456">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0" i="0" dirty="0">
                          <a:solidFill>
                            <a:srgbClr val="000000"/>
                          </a:solidFill>
                          <a:effectLst/>
                          <a:latin typeface="Gill Sans MT" panose="020B0502020104020203" pitchFamily="34" charset="0"/>
                        </a:rPr>
                        <a:t>confe</a:t>
                      </a:r>
                      <a:r>
                        <a:rPr lang="en-GB" sz="1400" b="0" i="0" dirty="0">
                          <a:solidFill>
                            <a:srgbClr val="00B050"/>
                          </a:solidFill>
                          <a:effectLst/>
                          <a:latin typeface="Gill Sans MT" panose="020B0502020104020203" pitchFamily="34" charset="0"/>
                        </a:rPr>
                        <a:t>ssion</a:t>
                      </a:r>
                      <a:endParaRPr lang="en-GB" sz="1400" dirty="0">
                        <a:solidFill>
                          <a:srgbClr val="00B05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2456">
                <a:tc>
                  <a:txBody>
                    <a:bodyPr/>
                    <a:lstStyle/>
                    <a:p>
                      <a:pPr algn="ctr"/>
                      <a:r>
                        <a:rPr lang="en-GB" sz="1400" b="0" i="0" dirty="0">
                          <a:solidFill>
                            <a:srgbClr val="000000"/>
                          </a:solidFill>
                          <a:effectLst/>
                          <a:latin typeface="Gill Sans MT" panose="020B0502020104020203" pitchFamily="34" charset="0"/>
                        </a:rPr>
                        <a:t>discu</a:t>
                      </a:r>
                      <a:r>
                        <a:rPr lang="en-GB" sz="1400" b="0" i="0" dirty="0">
                          <a:solidFill>
                            <a:srgbClr val="00B050"/>
                          </a:solidFill>
                          <a:effectLst/>
                          <a:latin typeface="Gill Sans MT" panose="020B0502020104020203" pitchFamily="34" charset="0"/>
                        </a:rPr>
                        <a:t>ssion</a:t>
                      </a:r>
                      <a:endParaRPr lang="en-GB" sz="1400" dirty="0">
                        <a:solidFill>
                          <a:srgbClr val="00B05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2456">
                <a:tc>
                  <a:txBody>
                    <a:bodyPr/>
                    <a:lstStyle/>
                    <a:p>
                      <a:pPr algn="ctr"/>
                      <a:r>
                        <a:rPr lang="en-GB" sz="1400" b="0" i="0" dirty="0">
                          <a:solidFill>
                            <a:srgbClr val="000000"/>
                          </a:solidFill>
                          <a:effectLst/>
                          <a:latin typeface="Gill Sans MT" panose="020B0502020104020203" pitchFamily="34" charset="0"/>
                        </a:rPr>
                        <a:t>admi</a:t>
                      </a:r>
                      <a:r>
                        <a:rPr lang="en-GB" sz="1400" b="0" i="0" dirty="0">
                          <a:solidFill>
                            <a:srgbClr val="00B050"/>
                          </a:solidFill>
                          <a:effectLst/>
                          <a:latin typeface="Gill Sans MT" panose="020B0502020104020203" pitchFamily="34" charset="0"/>
                        </a:rPr>
                        <a:t>ssion</a:t>
                      </a:r>
                      <a:endParaRPr lang="en-GB" sz="1400" dirty="0">
                        <a:solidFill>
                          <a:srgbClr val="00B05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2456">
                <a:tc>
                  <a:txBody>
                    <a:bodyPr/>
                    <a:lstStyle/>
                    <a:p>
                      <a:pPr algn="ctr"/>
                      <a:r>
                        <a:rPr lang="en-GB" sz="1400" b="0" i="0" dirty="0">
                          <a:solidFill>
                            <a:srgbClr val="000000"/>
                          </a:solidFill>
                          <a:effectLst/>
                          <a:latin typeface="Gill Sans MT" panose="020B0502020104020203" pitchFamily="34" charset="0"/>
                        </a:rPr>
                        <a:t>expre</a:t>
                      </a:r>
                      <a:r>
                        <a:rPr lang="en-GB" sz="1400" b="0" i="0" dirty="0">
                          <a:solidFill>
                            <a:srgbClr val="00B050"/>
                          </a:solidFill>
                          <a:effectLst/>
                          <a:latin typeface="Gill Sans MT" panose="020B0502020104020203" pitchFamily="34" charset="0"/>
                        </a:rPr>
                        <a:t>ssion</a:t>
                      </a:r>
                      <a:endParaRPr lang="en-GB" sz="1400" dirty="0">
                        <a:solidFill>
                          <a:srgbClr val="00B05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2456">
                <a:tc>
                  <a:txBody>
                    <a:bodyPr/>
                    <a:lstStyle/>
                    <a:p>
                      <a:pPr algn="ctr"/>
                      <a:r>
                        <a:rPr lang="en-GB" sz="1400" b="0" i="0" dirty="0">
                          <a:solidFill>
                            <a:srgbClr val="000000"/>
                          </a:solidFill>
                          <a:effectLst/>
                          <a:latin typeface="Gill Sans MT" panose="020B0502020104020203" pitchFamily="34" charset="0"/>
                        </a:rPr>
                        <a:t>permi</a:t>
                      </a:r>
                      <a:r>
                        <a:rPr lang="en-GB" sz="1400" b="0" i="0" dirty="0">
                          <a:solidFill>
                            <a:srgbClr val="00B050"/>
                          </a:solidFill>
                          <a:effectLst/>
                          <a:latin typeface="Gill Sans MT" panose="020B0502020104020203" pitchFamily="34" charset="0"/>
                        </a:rPr>
                        <a:t>ssion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2456">
                <a:tc>
                  <a:txBody>
                    <a:bodyPr/>
                    <a:lstStyle/>
                    <a:p>
                      <a:pPr algn="ctr"/>
                      <a:r>
                        <a:rPr lang="en-GB" sz="1400" b="0" i="0" dirty="0">
                          <a:solidFill>
                            <a:srgbClr val="000000"/>
                          </a:solidFill>
                          <a:effectLst/>
                          <a:latin typeface="Gill Sans MT" panose="020B0502020104020203" pitchFamily="34" charset="0"/>
                        </a:rPr>
                        <a:t>musi</a:t>
                      </a:r>
                      <a:r>
                        <a:rPr lang="en-GB" sz="1400" b="0" i="0" dirty="0">
                          <a:solidFill>
                            <a:srgbClr val="7030A0"/>
                          </a:solidFill>
                          <a:effectLst/>
                          <a:latin typeface="Gill Sans MT" panose="020B0502020104020203" pitchFamily="34" charset="0"/>
                        </a:rPr>
                        <a:t>cian</a:t>
                      </a:r>
                      <a:endParaRPr lang="en-GB" sz="1400" dirty="0">
                        <a:solidFill>
                          <a:srgbClr val="7030A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2456">
                <a:tc>
                  <a:txBody>
                    <a:bodyPr/>
                    <a:lstStyle/>
                    <a:p>
                      <a:pPr algn="ctr"/>
                      <a:r>
                        <a:rPr lang="en-GB" sz="1400" b="0" i="0" dirty="0">
                          <a:solidFill>
                            <a:srgbClr val="000000"/>
                          </a:solidFill>
                          <a:effectLst/>
                          <a:latin typeface="Gill Sans MT" panose="020B0502020104020203" pitchFamily="34" charset="0"/>
                        </a:rPr>
                        <a:t>electri</a:t>
                      </a:r>
                      <a:r>
                        <a:rPr lang="en-GB" sz="1400" b="0" i="0" dirty="0">
                          <a:solidFill>
                            <a:srgbClr val="7030A0"/>
                          </a:solidFill>
                          <a:effectLst/>
                          <a:latin typeface="Gill Sans MT" panose="020B0502020104020203" pitchFamily="34" charset="0"/>
                        </a:rPr>
                        <a:t>cian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2456">
                <a:tc>
                  <a:txBody>
                    <a:bodyPr/>
                    <a:lstStyle/>
                    <a:p>
                      <a:pPr algn="ctr"/>
                      <a:r>
                        <a:rPr lang="en-GB" sz="1400" b="0" i="0" dirty="0">
                          <a:solidFill>
                            <a:srgbClr val="000000"/>
                          </a:solidFill>
                          <a:effectLst/>
                          <a:latin typeface="Gill Sans MT" panose="020B0502020104020203" pitchFamily="34" charset="0"/>
                        </a:rPr>
                        <a:t>magi</a:t>
                      </a:r>
                      <a:r>
                        <a:rPr lang="en-GB" sz="1400" b="0" i="0" dirty="0">
                          <a:solidFill>
                            <a:srgbClr val="7030A0"/>
                          </a:solidFill>
                          <a:effectLst/>
                          <a:latin typeface="Gill Sans MT" panose="020B0502020104020203" pitchFamily="34" charset="0"/>
                        </a:rPr>
                        <a:t>cian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624626726"/>
                  </a:ext>
                </a:extLst>
              </a:tr>
              <a:tr h="442456">
                <a:tc>
                  <a:txBody>
                    <a:bodyPr/>
                    <a:lstStyle/>
                    <a:p>
                      <a:pPr algn="ctr"/>
                      <a:r>
                        <a:rPr lang="en-GB" sz="1400" b="0" i="0" dirty="0">
                          <a:solidFill>
                            <a:srgbClr val="000000"/>
                          </a:solidFill>
                          <a:effectLst/>
                          <a:latin typeface="Gill Sans MT" panose="020B0502020104020203" pitchFamily="34" charset="0"/>
                        </a:rPr>
                        <a:t>politi</a:t>
                      </a:r>
                      <a:r>
                        <a:rPr lang="en-GB" sz="1400" b="0" i="0" dirty="0">
                          <a:solidFill>
                            <a:srgbClr val="7030A0"/>
                          </a:solidFill>
                          <a:effectLst/>
                          <a:latin typeface="Gill Sans MT" panose="020B0502020104020203" pitchFamily="34" charset="0"/>
                        </a:rPr>
                        <a:t>cian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913503181"/>
                  </a:ext>
                </a:extLst>
              </a:tr>
            </a:tbl>
          </a:graphicData>
        </a:graphic>
      </p:graphicFrame>
    </p:spTree>
    <p:extLst>
      <p:ext uri="{BB962C8B-B14F-4D97-AF65-F5344CB8AC3E}">
        <p14:creationId xmlns:p14="http://schemas.microsoft.com/office/powerpoint/2010/main" val="15268863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2695</TotalTime>
  <Words>2775</Words>
  <Application>Microsoft Macintosh PowerPoint</Application>
  <PresentationFormat>A4 Paper (210x297 mm)</PresentationFormat>
  <Paragraphs>683</Paragraphs>
  <Slides>45</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STCaiyun</vt:lpstr>
      <vt:lpstr>Arial</vt:lpstr>
      <vt:lpstr>Calibri</vt:lpstr>
      <vt:lpstr>Calibri Light</vt:lpstr>
      <vt:lpstr>Gill Sans</vt:lpstr>
      <vt:lpstr>Gill Sans MT</vt:lpstr>
      <vt:lpstr>Gill Sans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vocabularyninja@yahoo.com</dc:creator>
  <cp:lastModifiedBy>Andrew Jennings</cp:lastModifiedBy>
  <cp:revision>60</cp:revision>
  <dcterms:created xsi:type="dcterms:W3CDTF">2020-04-07T16:27:58Z</dcterms:created>
  <dcterms:modified xsi:type="dcterms:W3CDTF">2025-05-12T16:26:40Z</dcterms:modified>
</cp:coreProperties>
</file>